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y="6858000" cx="12192000"/>
  <p:notesSz cx="6858000" cy="9144000"/>
  <p:embeddedFontLst>
    <p:embeddedFont>
      <p:font typeface="Century Gothic"/>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2" Type="http://schemas.openxmlformats.org/officeDocument/2006/relationships/font" Target="fonts/CenturyGothic-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CenturyGothic-italic.fntdata"/><Relationship Id="rId70" Type="http://schemas.openxmlformats.org/officeDocument/2006/relationships/font" Target="fonts/CenturyGothic-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CenturyGothic-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74" name="Shape 74"/>
        <p:cNvGrpSpPr/>
        <p:nvPr/>
      </p:nvGrpSpPr>
      <p:grpSpPr>
        <a:xfrm>
          <a:off x="0" y="0"/>
          <a:ext cx="0" cy="0"/>
          <a:chOff x="0" y="0"/>
          <a:chExt cx="0" cy="0"/>
        </a:xfrm>
      </p:grpSpPr>
      <p:sp>
        <p:nvSpPr>
          <p:cNvPr id="75" name="Google Shape;75;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Google Shape;77;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81" name="Shape 81"/>
        <p:cNvGrpSpPr/>
        <p:nvPr/>
      </p:nvGrpSpPr>
      <p:grpSpPr>
        <a:xfrm>
          <a:off x="0" y="0"/>
          <a:ext cx="0" cy="0"/>
          <a:chOff x="0" y="0"/>
          <a:chExt cx="0" cy="0"/>
        </a:xfrm>
      </p:grpSpPr>
      <p:sp>
        <p:nvSpPr>
          <p:cNvPr id="82" name="Google Shape;82;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87" name="Shape 87"/>
        <p:cNvGrpSpPr/>
        <p:nvPr/>
      </p:nvGrpSpPr>
      <p:grpSpPr>
        <a:xfrm>
          <a:off x="0" y="0"/>
          <a:ext cx="0" cy="0"/>
          <a:chOff x="0" y="0"/>
          <a:chExt cx="0" cy="0"/>
        </a:xfrm>
      </p:grpSpPr>
      <p:sp>
        <p:nvSpPr>
          <p:cNvPr id="88" name="Google Shape;88;p1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
        <p:nvSpPr>
          <p:cNvPr id="94" name="Google Shape;94;p13"/>
          <p:cNvSpPr txBox="1"/>
          <p:nvPr/>
        </p:nvSpPr>
        <p:spPr>
          <a:xfrm>
            <a:off x="898295" y="971253"/>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tr-TR" sz="12200" u="none" cap="none" strike="noStrike">
                <a:solidFill>
                  <a:srgbClr val="86D1D8"/>
                </a:solidFill>
                <a:latin typeface="Arial"/>
                <a:ea typeface="Arial"/>
                <a:cs typeface="Arial"/>
                <a:sym typeface="Arial"/>
              </a:rPr>
              <a:t>“</a:t>
            </a:r>
            <a:endParaRPr/>
          </a:p>
        </p:txBody>
      </p:sp>
      <p:sp>
        <p:nvSpPr>
          <p:cNvPr id="95" name="Google Shape;95;p13"/>
          <p:cNvSpPr txBox="1"/>
          <p:nvPr/>
        </p:nvSpPr>
        <p:spPr>
          <a:xfrm>
            <a:off x="9330490" y="2613787"/>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tr-TR"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96" name="Shape 96"/>
        <p:cNvGrpSpPr/>
        <p:nvPr/>
      </p:nvGrpSpPr>
      <p:grpSpPr>
        <a:xfrm>
          <a:off x="0" y="0"/>
          <a:ext cx="0" cy="0"/>
          <a:chOff x="0" y="0"/>
          <a:chExt cx="0" cy="0"/>
        </a:xfrm>
      </p:grpSpPr>
      <p:sp>
        <p:nvSpPr>
          <p:cNvPr id="97" name="Google Shape;97;p1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102" name="Shape 102"/>
        <p:cNvGrpSpPr/>
        <p:nvPr/>
      </p:nvGrpSpPr>
      <p:grpSpPr>
        <a:xfrm>
          <a:off x="0" y="0"/>
          <a:ext cx="0" cy="0"/>
          <a:chOff x="0" y="0"/>
          <a:chExt cx="0" cy="0"/>
        </a:xfrm>
      </p:grpSpPr>
      <p:sp>
        <p:nvSpPr>
          <p:cNvPr id="103" name="Google Shape;103;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1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1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115" name="Shape 115"/>
        <p:cNvGrpSpPr/>
        <p:nvPr/>
      </p:nvGrpSpPr>
      <p:grpSpPr>
        <a:xfrm>
          <a:off x="0" y="0"/>
          <a:ext cx="0" cy="0"/>
          <a:chOff x="0" y="0"/>
          <a:chExt cx="0" cy="0"/>
        </a:xfrm>
      </p:grpSpPr>
      <p:sp>
        <p:nvSpPr>
          <p:cNvPr id="116" name="Google Shape;1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Google Shape;119;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1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2" name="Google Shape;32;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8" name="Google Shape;38;p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9" name="Google Shape;39;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5" name="Google Shape;45;p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 name="Google Shape;47;p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0" name="Google Shape;70;p1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6.png"/><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21.png"/><Relationship Id="rId7"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42.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38.png"/><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7.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ctrTitle"/>
          </p:nvPr>
        </p:nvSpPr>
        <p:spPr>
          <a:xfrm>
            <a:off x="1283292" y="340895"/>
            <a:ext cx="8825658" cy="110289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2"/>
              </a:buClr>
              <a:buSzPts val="7200"/>
              <a:buFont typeface="Century Gothic"/>
              <a:buNone/>
            </a:pPr>
            <a:r>
              <a:rPr lang="tr-TR"/>
              <a:t>HAZIRLAYANLAR</a:t>
            </a:r>
            <a:endParaRPr/>
          </a:p>
        </p:txBody>
      </p:sp>
      <p:sp>
        <p:nvSpPr>
          <p:cNvPr id="148" name="Google Shape;148;p19"/>
          <p:cNvSpPr txBox="1"/>
          <p:nvPr>
            <p:ph idx="1" type="subTitle"/>
          </p:nvPr>
        </p:nvSpPr>
        <p:spPr>
          <a:xfrm>
            <a:off x="1154955" y="2310063"/>
            <a:ext cx="8825658" cy="3328737"/>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840"/>
              <a:buNone/>
            </a:pPr>
            <a:r>
              <a:rPr lang="tr-TR" sz="4800">
                <a:solidFill>
                  <a:schemeClr val="lt1"/>
                </a:solidFill>
              </a:rPr>
              <a:t>İDRİS TOPTAŞ</a:t>
            </a:r>
            <a:endParaRPr/>
          </a:p>
          <a:p>
            <a:pPr indent="0" lvl="0" marL="0" rtl="0" algn="ctr">
              <a:spcBef>
                <a:spcPts val="1000"/>
              </a:spcBef>
              <a:spcAft>
                <a:spcPts val="0"/>
              </a:spcAft>
              <a:buSzPts val="3840"/>
              <a:buNone/>
            </a:pPr>
            <a:r>
              <a:rPr lang="tr-TR" sz="4800">
                <a:solidFill>
                  <a:schemeClr val="lt1"/>
                </a:solidFill>
              </a:rPr>
              <a:t>YUNUS EMRE KURT</a:t>
            </a:r>
            <a:endParaRPr/>
          </a:p>
          <a:p>
            <a:pPr indent="0" lvl="0" marL="0" rtl="0" algn="ctr">
              <a:spcBef>
                <a:spcPts val="1000"/>
              </a:spcBef>
              <a:spcAft>
                <a:spcPts val="0"/>
              </a:spcAft>
              <a:buSzPts val="3840"/>
              <a:buNone/>
            </a:pPr>
            <a:r>
              <a:rPr lang="tr-TR" sz="4800">
                <a:solidFill>
                  <a:schemeClr val="lt1"/>
                </a:solidFill>
              </a:rPr>
              <a:t>MUHAMMED ALİ GÖNCÜ</a:t>
            </a:r>
            <a:endParaRPr/>
          </a:p>
          <a:p>
            <a:pPr indent="0" lvl="0" marL="0" rtl="0" algn="ctr">
              <a:spcBef>
                <a:spcPts val="1000"/>
              </a:spcBef>
              <a:spcAft>
                <a:spcPts val="0"/>
              </a:spcAft>
              <a:buSzPts val="3840"/>
              <a:buNone/>
            </a:pPr>
            <a:r>
              <a:rPr lang="tr-TR" sz="4800">
                <a:solidFill>
                  <a:schemeClr val="lt1"/>
                </a:solidFill>
              </a:rPr>
              <a:t>ONUR SEVİM </a:t>
            </a:r>
            <a:endParaRPr/>
          </a:p>
          <a:p>
            <a:pPr indent="0" lvl="0" marL="0" rtl="0" algn="ctr">
              <a:spcBef>
                <a:spcPts val="1000"/>
              </a:spcBef>
              <a:spcAft>
                <a:spcPts val="0"/>
              </a:spcAft>
              <a:buSzPts val="3840"/>
              <a:buNone/>
            </a:pPr>
            <a:r>
              <a:rPr lang="tr-TR" sz="4800">
                <a:solidFill>
                  <a:schemeClr val="lt1"/>
                </a:solidFill>
              </a:rPr>
              <a:t>ENESHAN ÜNVER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TEK FAZLI TRANSFORMATÖRLERİN BAĞLANTILARI</a:t>
            </a:r>
            <a:endParaRPr/>
          </a:p>
        </p:txBody>
      </p:sp>
      <p:sp>
        <p:nvSpPr>
          <p:cNvPr id="203" name="Google Shape;203;p28"/>
          <p:cNvSpPr txBox="1"/>
          <p:nvPr>
            <p:ph idx="1" type="body"/>
          </p:nvPr>
        </p:nvSpPr>
        <p:spPr>
          <a:xfrm>
            <a:off x="1103312" y="2052918"/>
            <a:ext cx="8946541" cy="465268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Bir fazlı transformatör çeşitli şekillerde bağlanabilirler.Burada,iki adet bir fazlı (A ve B olarak) transformatörün seri ve paralel bağlantıları üzerinde durulacaktır.</a:t>
            </a:r>
            <a:endParaRPr/>
          </a:p>
          <a:p>
            <a:pPr indent="-342900" lvl="0" marL="342900" rtl="0" algn="l">
              <a:spcBef>
                <a:spcPts val="1000"/>
              </a:spcBef>
              <a:spcAft>
                <a:spcPts val="0"/>
              </a:spcAft>
              <a:buSzPts val="1600"/>
              <a:buChar char="►"/>
            </a:pPr>
            <a:r>
              <a:rPr lang="tr-TR"/>
              <a:t>Seri bağlantı:İki transformatörün primerleri kendi aralarında seri bağlanırken sekonderleri de kendi aralarında seri bağlanabilirler.Böylece sargı gerilimlerinin toplamı veya farkı olan giriş ve çıkış gerilimleri elde edilebilir.</a:t>
            </a:r>
            <a:endParaRPr/>
          </a:p>
          <a:p>
            <a:pPr indent="-342900" lvl="0" marL="342900" rtl="0" algn="l">
              <a:spcBef>
                <a:spcPts val="1000"/>
              </a:spcBef>
              <a:spcAft>
                <a:spcPts val="0"/>
              </a:spcAft>
              <a:buSzPts val="1600"/>
              <a:buChar char="►"/>
            </a:pPr>
            <a:r>
              <a:rPr lang="tr-TR"/>
              <a:t>Paralel bağlantı:Transformatörlerin paralel bağlanma nedenlerinden önemlileri:     </a:t>
            </a:r>
            <a:endParaRPr/>
          </a:p>
          <a:p>
            <a:pPr indent="-457200" lvl="0" marL="457200" rtl="0" algn="l">
              <a:spcBef>
                <a:spcPts val="1000"/>
              </a:spcBef>
              <a:spcAft>
                <a:spcPts val="0"/>
              </a:spcAft>
              <a:buSzPts val="1600"/>
              <a:buFont typeface="Century Gothic"/>
              <a:buAutoNum type="arabicPeriod"/>
            </a:pPr>
            <a:r>
              <a:rPr lang="tr-TR"/>
              <a:t>Artan güç ihtiyacının karşılanması</a:t>
            </a:r>
            <a:endParaRPr/>
          </a:p>
          <a:p>
            <a:pPr indent="-457200" lvl="0" marL="457200" rtl="0" algn="l">
              <a:spcBef>
                <a:spcPts val="1000"/>
              </a:spcBef>
              <a:spcAft>
                <a:spcPts val="0"/>
              </a:spcAft>
              <a:buSzPts val="1600"/>
              <a:buFont typeface="Century Gothic"/>
              <a:buAutoNum type="arabicPeriod"/>
            </a:pPr>
            <a:r>
              <a:rPr lang="tr-TR"/>
              <a:t>Aşırı yüklenmelerden dolayı aşırı ısınmadan sakınmak</a:t>
            </a:r>
            <a:endParaRPr/>
          </a:p>
          <a:p>
            <a:pPr indent="-457200" lvl="0" marL="457200" rtl="0" algn="l">
              <a:spcBef>
                <a:spcPts val="1000"/>
              </a:spcBef>
              <a:spcAft>
                <a:spcPts val="0"/>
              </a:spcAft>
              <a:buSzPts val="1600"/>
              <a:buFont typeface="Century Gothic"/>
              <a:buAutoNum type="arabicPeriod"/>
            </a:pPr>
            <a:r>
              <a:rPr lang="tr-TR"/>
              <a:t>En yüksek enerji verimliliğinde çalışmak olarak belirtilebilir.</a:t>
            </a:r>
            <a:endParaRPr/>
          </a:p>
          <a:p>
            <a:pPr indent="-355600" lvl="0" marL="457200" rtl="0" algn="l">
              <a:spcBef>
                <a:spcPts val="1000"/>
              </a:spcBef>
              <a:spcAft>
                <a:spcPts val="0"/>
              </a:spcAft>
              <a:buSzPts val="1600"/>
              <a:buFont typeface="Century Gothic"/>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TRANSFORMATÖRLERİN BAĞLANTILARI-SERİ BAĞLANTI</a:t>
            </a:r>
            <a:endParaRPr/>
          </a:p>
        </p:txBody>
      </p:sp>
      <p:sp>
        <p:nvSpPr>
          <p:cNvPr id="209" name="Google Shape;209;p2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V1 gerilimi V1A ve V1B gerilimlerinin toplamına,V2 ise V2A ve V2B gerilimlerinin toplamına eşittir.</a:t>
            </a:r>
            <a:endParaRPr/>
          </a:p>
          <a:p>
            <a:pPr indent="-342900" lvl="0" marL="342900" rtl="0" algn="l">
              <a:spcBef>
                <a:spcPts val="1000"/>
              </a:spcBef>
              <a:spcAft>
                <a:spcPts val="0"/>
              </a:spcAft>
              <a:buSzPts val="1600"/>
              <a:buChar char="►"/>
            </a:pPr>
            <a:r>
              <a:rPr lang="tr-TR"/>
              <a:t>Primer akımı her iki transformatörün primer sargılarından,sekonder akımı da her iki transformatörün sekonder sargılarından geçerler.Sargılardan geçen akımın transformatörlerin anma değerlerini geçmemesine dikkat edilmelidir.</a:t>
            </a:r>
            <a:endParaRPr/>
          </a:p>
          <a:p>
            <a:pPr indent="-342900" lvl="0" marL="342900" rtl="0" algn="l">
              <a:spcBef>
                <a:spcPts val="1000"/>
              </a:spcBef>
              <a:spcAft>
                <a:spcPts val="0"/>
              </a:spcAft>
              <a:buSzPts val="1600"/>
              <a:buChar char="►"/>
            </a:pPr>
            <a:r>
              <a:rPr lang="tr-TR"/>
              <a:t>Bu bağlantıda anma akımları birbirinden farklı olursa,toplam anma gücü azaltılmış olur.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TRANSFORMATÖRLERİN BAĞLANTILARI-SERİ BAĞLANTI</a:t>
            </a:r>
            <a:endParaRPr/>
          </a:p>
        </p:txBody>
      </p:sp>
      <p:pic>
        <p:nvPicPr>
          <p:cNvPr id="215" name="Google Shape;215;p30"/>
          <p:cNvPicPr preferRelativeResize="0"/>
          <p:nvPr>
            <p:ph idx="1" type="body"/>
          </p:nvPr>
        </p:nvPicPr>
        <p:blipFill rotWithShape="1">
          <a:blip r:embed="rId3">
            <a:alphaModFix/>
          </a:blip>
          <a:srcRect b="0" l="0" r="0" t="0"/>
          <a:stretch/>
        </p:blipFill>
        <p:spPr>
          <a:xfrm>
            <a:off x="1289743" y="1971174"/>
            <a:ext cx="8947150" cy="35064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TRANSFORMATÖRLERİN BAĞLANTILARI-PARALEL BAĞLANTI</a:t>
            </a:r>
            <a:endParaRPr/>
          </a:p>
        </p:txBody>
      </p:sp>
      <p:sp>
        <p:nvSpPr>
          <p:cNvPr id="221" name="Google Shape;221;p3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Paralel bağlanacak transformatörlerde belirli şartlar yerinde getirilmesi gerekir:</a:t>
            </a:r>
            <a:endParaRPr/>
          </a:p>
          <a:p>
            <a:pPr indent="-457200" lvl="0" marL="457200" rtl="0" algn="l">
              <a:spcBef>
                <a:spcPts val="1000"/>
              </a:spcBef>
              <a:spcAft>
                <a:spcPts val="0"/>
              </a:spcAft>
              <a:buSzPts val="1600"/>
              <a:buFont typeface="Century Gothic"/>
              <a:buAutoNum type="arabicPeriod"/>
            </a:pPr>
            <a:r>
              <a:rPr lang="tr-TR"/>
              <a:t>Gerilim oranları aynı olmalıdır.Böylece transformatörler arasında sirkülasyon akımının oluşmaması sağlanır.</a:t>
            </a:r>
            <a:endParaRPr/>
          </a:p>
          <a:p>
            <a:pPr indent="-457200" lvl="0" marL="457200" rtl="0" algn="l">
              <a:spcBef>
                <a:spcPts val="1000"/>
              </a:spcBef>
              <a:spcAft>
                <a:spcPts val="0"/>
              </a:spcAft>
              <a:buSzPts val="1600"/>
              <a:buFont typeface="Century Gothic"/>
              <a:buAutoNum type="arabicPeriod"/>
            </a:pPr>
            <a:r>
              <a:rPr lang="tr-TR"/>
              <a:t>Per-unit empedansları eşit olmalıdır.</a:t>
            </a:r>
            <a:endParaRPr/>
          </a:p>
          <a:p>
            <a:pPr indent="-457200" lvl="0" marL="457200" rtl="0" algn="l">
              <a:spcBef>
                <a:spcPts val="1000"/>
              </a:spcBef>
              <a:spcAft>
                <a:spcPts val="0"/>
              </a:spcAft>
              <a:buSzPts val="1600"/>
              <a:buFont typeface="Century Gothic"/>
              <a:buAutoNum type="arabicPeriod"/>
            </a:pPr>
            <a:r>
              <a:rPr lang="tr-TR"/>
              <a:t>R/X oranı her iki transformatör içinde aynı olmalıdır.</a:t>
            </a:r>
            <a:endParaRPr/>
          </a:p>
          <a:p>
            <a:pPr indent="-457200" lvl="0" marL="457200" rtl="0" algn="l">
              <a:spcBef>
                <a:spcPts val="1000"/>
              </a:spcBef>
              <a:spcAft>
                <a:spcPts val="0"/>
              </a:spcAft>
              <a:buSzPts val="1600"/>
              <a:buFont typeface="Century Gothic"/>
              <a:buAutoNum type="arabicPeriod"/>
            </a:pPr>
            <a:r>
              <a:rPr lang="tr-TR"/>
              <a:t>Üç fazlı transformatörler için faz sıraları ve faz farkları aynı olmalıdır.</a:t>
            </a:r>
            <a:endParaRPr/>
          </a:p>
          <a:p>
            <a:pPr indent="-342900" lvl="0" marL="342900" rtl="0" algn="l">
              <a:spcBef>
                <a:spcPts val="1000"/>
              </a:spcBef>
              <a:spcAft>
                <a:spcPts val="0"/>
              </a:spcAft>
              <a:buSzPts val="1600"/>
              <a:buChar char="►"/>
            </a:pPr>
            <a:r>
              <a:rPr lang="tr-TR"/>
              <a:t>Bu şartlar ancak ideal durumlarda gerçekleştirilebilir,pratikte tamamen gerçekleştirilemez.</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TRANSFORMATÖRLERİN BAĞLANTILARI-PARALEL BAĞLANTI</a:t>
            </a:r>
            <a:endParaRPr/>
          </a:p>
        </p:txBody>
      </p:sp>
      <p:sp>
        <p:nvSpPr>
          <p:cNvPr id="227" name="Google Shape;227;p3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SzPts val="1600"/>
              <a:buNone/>
            </a:pPr>
            <a:r>
              <a:t/>
            </a:r>
            <a:endParaRPr/>
          </a:p>
        </p:txBody>
      </p:sp>
      <p:pic>
        <p:nvPicPr>
          <p:cNvPr id="228" name="Google Shape;228;p32"/>
          <p:cNvPicPr preferRelativeResize="0"/>
          <p:nvPr/>
        </p:nvPicPr>
        <p:blipFill rotWithShape="1">
          <a:blip r:embed="rId3">
            <a:alphaModFix/>
          </a:blip>
          <a:srcRect b="0" l="0" r="0" t="0"/>
          <a:stretch/>
        </p:blipFill>
        <p:spPr>
          <a:xfrm>
            <a:off x="1103312" y="2052918"/>
            <a:ext cx="4752056" cy="4305300"/>
          </a:xfrm>
          <a:prstGeom prst="rect">
            <a:avLst/>
          </a:prstGeom>
          <a:noFill/>
          <a:ln>
            <a:noFill/>
          </a:ln>
        </p:spPr>
      </p:pic>
      <p:pic>
        <p:nvPicPr>
          <p:cNvPr id="229" name="Google Shape;229;p32"/>
          <p:cNvPicPr preferRelativeResize="0"/>
          <p:nvPr/>
        </p:nvPicPr>
        <p:blipFill rotWithShape="1">
          <a:blip r:embed="rId4">
            <a:alphaModFix/>
          </a:blip>
          <a:srcRect b="0" l="0" r="0" t="0"/>
          <a:stretch/>
        </p:blipFill>
        <p:spPr>
          <a:xfrm>
            <a:off x="5855368" y="2052918"/>
            <a:ext cx="4533900" cy="828675"/>
          </a:xfrm>
          <a:prstGeom prst="rect">
            <a:avLst/>
          </a:prstGeom>
          <a:noFill/>
          <a:ln>
            <a:noFill/>
          </a:ln>
        </p:spPr>
      </p:pic>
      <p:pic>
        <p:nvPicPr>
          <p:cNvPr id="230" name="Google Shape;230;p32"/>
          <p:cNvPicPr preferRelativeResize="0"/>
          <p:nvPr/>
        </p:nvPicPr>
        <p:blipFill rotWithShape="1">
          <a:blip r:embed="rId5">
            <a:alphaModFix/>
          </a:blip>
          <a:srcRect b="0" l="0" r="0" t="0"/>
          <a:stretch/>
        </p:blipFill>
        <p:spPr>
          <a:xfrm>
            <a:off x="5855368" y="3334281"/>
            <a:ext cx="1790700" cy="819150"/>
          </a:xfrm>
          <a:prstGeom prst="rect">
            <a:avLst/>
          </a:prstGeom>
          <a:noFill/>
          <a:ln>
            <a:noFill/>
          </a:ln>
        </p:spPr>
      </p:pic>
      <p:pic>
        <p:nvPicPr>
          <p:cNvPr id="231" name="Google Shape;231;p32"/>
          <p:cNvPicPr preferRelativeResize="0"/>
          <p:nvPr/>
        </p:nvPicPr>
        <p:blipFill rotWithShape="1">
          <a:blip r:embed="rId6">
            <a:alphaModFix/>
          </a:blip>
          <a:srcRect b="0" l="0" r="0" t="0"/>
          <a:stretch/>
        </p:blipFill>
        <p:spPr>
          <a:xfrm>
            <a:off x="8379493" y="3334281"/>
            <a:ext cx="2009775" cy="733425"/>
          </a:xfrm>
          <a:prstGeom prst="rect">
            <a:avLst/>
          </a:prstGeom>
          <a:noFill/>
          <a:ln>
            <a:noFill/>
          </a:ln>
        </p:spPr>
      </p:pic>
      <p:pic>
        <p:nvPicPr>
          <p:cNvPr id="232" name="Google Shape;232;p32"/>
          <p:cNvPicPr preferRelativeResize="0"/>
          <p:nvPr/>
        </p:nvPicPr>
        <p:blipFill rotWithShape="1">
          <a:blip r:embed="rId7">
            <a:alphaModFix/>
          </a:blip>
          <a:srcRect b="0" l="0" r="0" t="0"/>
          <a:stretch/>
        </p:blipFill>
        <p:spPr>
          <a:xfrm>
            <a:off x="6962010" y="4943740"/>
            <a:ext cx="1981200" cy="514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İDEAL TRANSFORMATÖR</a:t>
            </a:r>
            <a:endParaRPr/>
          </a:p>
        </p:txBody>
      </p:sp>
      <p:sp>
        <p:nvSpPr>
          <p:cNvPr id="238" name="Google Shape;238;p3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Nüve kayıplarını oluşturan histersis ve eddy akımı kayıpları ihmal edilmiştir.</a:t>
            </a:r>
            <a:endParaRPr/>
          </a:p>
          <a:p>
            <a:pPr indent="-342900" lvl="0" marL="342900" rtl="0" algn="l">
              <a:spcBef>
                <a:spcPts val="1000"/>
              </a:spcBef>
              <a:spcAft>
                <a:spcPts val="0"/>
              </a:spcAft>
              <a:buSzPts val="1600"/>
              <a:buChar char="►"/>
            </a:pPr>
            <a:r>
              <a:rPr lang="tr-TR"/>
              <a:t>Kaçak akılar ihmal edilmiştir.Yani bütün akı nüve içinde sınırlıdır ve her iki sargıyıda keser.</a:t>
            </a:r>
            <a:endParaRPr/>
          </a:p>
          <a:p>
            <a:pPr indent="-342900" lvl="0" marL="342900" rtl="0" algn="l">
              <a:spcBef>
                <a:spcPts val="1000"/>
              </a:spcBef>
              <a:spcAft>
                <a:spcPts val="0"/>
              </a:spcAft>
              <a:buSzPts val="1600"/>
              <a:buChar char="►"/>
            </a:pPr>
            <a:r>
              <a:rPr lang="tr-TR"/>
              <a:t>Akıyı meydana getirmek için gerekli uyartım akımı ihmal edilmiştir.Yani nüvenin geçirgenliği çok yüksektir.</a:t>
            </a:r>
            <a:endParaRPr/>
          </a:p>
          <a:p>
            <a:pPr indent="-342900" lvl="0" marL="342900" rtl="0" algn="l">
              <a:spcBef>
                <a:spcPts val="1000"/>
              </a:spcBef>
              <a:spcAft>
                <a:spcPts val="0"/>
              </a:spcAft>
              <a:buSzPts val="1600"/>
              <a:buChar char="►"/>
            </a:pPr>
            <a:r>
              <a:rPr lang="tr-TR"/>
              <a:t>Sargıların dirençleri ihmal edilmiştir.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İDEAL TRANSFORMATÖR</a:t>
            </a:r>
            <a:br>
              <a:rPr lang="tr-TR"/>
            </a:br>
            <a:endParaRPr/>
          </a:p>
        </p:txBody>
      </p:sp>
      <p:pic>
        <p:nvPicPr>
          <p:cNvPr id="244" name="Google Shape;244;p34"/>
          <p:cNvPicPr preferRelativeResize="0"/>
          <p:nvPr>
            <p:ph idx="1" type="body"/>
          </p:nvPr>
        </p:nvPicPr>
        <p:blipFill rotWithShape="1">
          <a:blip r:embed="rId3">
            <a:alphaModFix/>
          </a:blip>
          <a:srcRect b="0" l="0" r="0" t="0"/>
          <a:stretch/>
        </p:blipFill>
        <p:spPr>
          <a:xfrm>
            <a:off x="1792731" y="1481320"/>
            <a:ext cx="7551294" cy="47480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İDEAL TRANSFORMATÖR</a:t>
            </a:r>
            <a:endParaRPr/>
          </a:p>
        </p:txBody>
      </p:sp>
      <p:sp>
        <p:nvSpPr>
          <p:cNvPr id="250" name="Google Shape;250;p3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Primer sargı zamanla değişen v1 gerilim kaynağına bağlanır.Bunun sonucunda gerilimin genliğine,frekansına ve primer sargı sarım sayısına bağlı olarak devreden geçen primer akımı tarafından üretilen ve zamanla değişen bir manyetik akı nüvede dolaşır.</a:t>
            </a:r>
            <a:endParaRPr/>
          </a:p>
          <a:p>
            <a:pPr indent="-342900" lvl="0" marL="342900" rtl="0" algn="l">
              <a:spcBef>
                <a:spcPts val="1000"/>
              </a:spcBef>
              <a:spcAft>
                <a:spcPts val="0"/>
              </a:spcAft>
              <a:buSzPts val="1600"/>
              <a:buChar char="►"/>
            </a:pPr>
            <a:r>
              <a:rPr lang="tr-TR"/>
              <a:t>Nüvedeki değişken akı primer sargısında bir gerilim endükler ve bu gerilim primere uygulanan gerilime zıttır.İdeal transformatörde primer sargı gerilimi ile endüklenen gerilimin polariteleri dikkate alındığında,</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tr-TR"/>
              <a:t>Burada N :primer sargı sarım sayısı,I1:primer sargı akısı</a:t>
            </a:r>
            <a:endParaRPr/>
          </a:p>
        </p:txBody>
      </p:sp>
      <p:pic>
        <p:nvPicPr>
          <p:cNvPr id="251" name="Google Shape;251;p35"/>
          <p:cNvPicPr preferRelativeResize="0"/>
          <p:nvPr/>
        </p:nvPicPr>
        <p:blipFill rotWithShape="1">
          <a:blip r:embed="rId3">
            <a:alphaModFix/>
          </a:blip>
          <a:srcRect b="0" l="0" r="0" t="0"/>
          <a:stretch/>
        </p:blipFill>
        <p:spPr>
          <a:xfrm>
            <a:off x="3761180" y="4434991"/>
            <a:ext cx="3174583" cy="904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İDEAL TRANSFORMATÖR</a:t>
            </a:r>
            <a:endParaRPr/>
          </a:p>
        </p:txBody>
      </p:sp>
      <p:sp>
        <p:nvSpPr>
          <p:cNvPr id="257" name="Google Shape;257;p3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Zamanla değişen nüve akısı tarafından kesilen sekonder sargıda endüklenen emk:</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tr-TR"/>
              <a:t>Primer ve sekonder gerilimleri oranlanırsa:</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tr-TR"/>
              <a:t>Bu denklem,primerde ve sekonderde endüklenen gerilimlerin oranının primer ve sekonder sarım sayılarının eşit olduğunu göstermektedir.(a sarım oranı veya dönüştürme oranı olarak kullanılmaktadır.)</a:t>
            </a:r>
            <a:endParaRPr/>
          </a:p>
          <a:p>
            <a:pPr indent="-241300" lvl="0" marL="342900" rtl="0" algn="l">
              <a:spcBef>
                <a:spcPts val="1000"/>
              </a:spcBef>
              <a:spcAft>
                <a:spcPts val="0"/>
              </a:spcAft>
              <a:buSzPts val="1600"/>
              <a:buNone/>
            </a:pPr>
            <a:r>
              <a:t/>
            </a:r>
            <a:endParaRPr/>
          </a:p>
        </p:txBody>
      </p:sp>
      <p:pic>
        <p:nvPicPr>
          <p:cNvPr id="258" name="Google Shape;258;p36"/>
          <p:cNvPicPr preferRelativeResize="0"/>
          <p:nvPr/>
        </p:nvPicPr>
        <p:blipFill rotWithShape="1">
          <a:blip r:embed="rId3">
            <a:alphaModFix/>
          </a:blip>
          <a:srcRect b="0" l="0" r="0" t="0"/>
          <a:stretch/>
        </p:blipFill>
        <p:spPr>
          <a:xfrm>
            <a:off x="3837928" y="2539152"/>
            <a:ext cx="2705100" cy="714375"/>
          </a:xfrm>
          <a:prstGeom prst="rect">
            <a:avLst/>
          </a:prstGeom>
          <a:noFill/>
          <a:ln>
            <a:noFill/>
          </a:ln>
        </p:spPr>
      </p:pic>
      <p:pic>
        <p:nvPicPr>
          <p:cNvPr id="259" name="Google Shape;259;p36"/>
          <p:cNvPicPr preferRelativeResize="0"/>
          <p:nvPr/>
        </p:nvPicPr>
        <p:blipFill rotWithShape="1">
          <a:blip r:embed="rId4">
            <a:alphaModFix/>
          </a:blip>
          <a:srcRect b="0" l="0" r="0" t="0"/>
          <a:stretch/>
        </p:blipFill>
        <p:spPr>
          <a:xfrm>
            <a:off x="6721321" y="3666847"/>
            <a:ext cx="1714500" cy="838200"/>
          </a:xfrm>
          <a:prstGeom prst="rect">
            <a:avLst/>
          </a:prstGeom>
          <a:noFill/>
          <a:ln>
            <a:noFill/>
          </a:ln>
        </p:spPr>
      </p:pic>
      <p:pic>
        <p:nvPicPr>
          <p:cNvPr id="260" name="Google Shape;260;p36"/>
          <p:cNvPicPr preferRelativeResize="0"/>
          <p:nvPr/>
        </p:nvPicPr>
        <p:blipFill rotWithShape="1">
          <a:blip r:embed="rId5">
            <a:alphaModFix/>
          </a:blip>
          <a:srcRect b="0" l="0" r="0" t="0"/>
          <a:stretch/>
        </p:blipFill>
        <p:spPr>
          <a:xfrm>
            <a:off x="4111791" y="5536163"/>
            <a:ext cx="1198145" cy="82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GERÇEK TRANSFORMATÖRLER</a:t>
            </a:r>
            <a:endParaRPr/>
          </a:p>
        </p:txBody>
      </p:sp>
      <p:sp>
        <p:nvSpPr>
          <p:cNvPr id="266" name="Google Shape;266;p3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İdeal transformatör modeli sadece gerilim,akım ve empedans transformasyonlarını dikkate aldığı için çok basittir.Bu kısımda daha gerçekçi bir tranformatör modeli çıkarılacaktır.</a:t>
            </a:r>
            <a:endParaRPr/>
          </a:p>
          <a:p>
            <a:pPr indent="-342900" lvl="0" marL="342900" rtl="0" algn="l">
              <a:spcBef>
                <a:spcPts val="1000"/>
              </a:spcBef>
              <a:spcAft>
                <a:spcPts val="0"/>
              </a:spcAft>
              <a:buSzPts val="1600"/>
              <a:buChar char="►"/>
            </a:pPr>
            <a:r>
              <a:rPr lang="tr-TR"/>
              <a:t>Primer ve sekonder sargılarının küçük de olsa dirençleri vardır ve sargılara seri bağlı olarak temsil edilirler.Sargı dirençlerinin ilave edilmesi neticesinde;terminal gerilimii endüklenen ve gerilime eşit olmayacak,transformatörler giriş gücü çıkış gücünden daha büyük olacak ve verim %100’den küçük olacaktır.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TRANSFORMATÖRLER</a:t>
            </a:r>
            <a:endParaRPr/>
          </a:p>
        </p:txBody>
      </p:sp>
      <p:sp>
        <p:nvSpPr>
          <p:cNvPr id="154" name="Google Shape;154;p2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Transformatörler, alternatif akımda gerilim veya akım seviyesini yükseltmek veya düşürmek için kullanılırlar.</a:t>
            </a:r>
            <a:endParaRPr/>
          </a:p>
          <a:p>
            <a:pPr indent="-342900" lvl="0" marL="342900" rtl="0" algn="l">
              <a:spcBef>
                <a:spcPts val="1000"/>
              </a:spcBef>
              <a:spcAft>
                <a:spcPts val="0"/>
              </a:spcAft>
              <a:buSzPts val="1600"/>
              <a:buChar char="►"/>
            </a:pPr>
            <a:r>
              <a:rPr lang="tr-TR"/>
              <a:t>Transformatörler, manyetik devre yapısı bakımından motor ve jeneratörlere benzediklerinden bu makineler ile birlikte değerlendirilmektedirler. </a:t>
            </a:r>
            <a:endParaRPr/>
          </a:p>
        </p:txBody>
      </p:sp>
      <p:pic>
        <p:nvPicPr>
          <p:cNvPr id="155" name="Google Shape;155;p20"/>
          <p:cNvPicPr preferRelativeResize="0"/>
          <p:nvPr/>
        </p:nvPicPr>
        <p:blipFill rotWithShape="1">
          <a:blip r:embed="rId3">
            <a:alphaModFix/>
          </a:blip>
          <a:srcRect b="0" l="0" r="0" t="0"/>
          <a:stretch/>
        </p:blipFill>
        <p:spPr>
          <a:xfrm>
            <a:off x="6024880" y="3922360"/>
            <a:ext cx="2073552" cy="1802181"/>
          </a:xfrm>
          <a:prstGeom prst="rect">
            <a:avLst/>
          </a:prstGeom>
          <a:solidFill>
            <a:srgbClr val="3B766C">
              <a:alpha val="1960"/>
            </a:srgbClr>
          </a:solidFill>
          <a:ln cap="flat" cmpd="sng" w="9525">
            <a:solidFill>
              <a:schemeClr val="lt1"/>
            </a:solidFill>
            <a:prstDash val="lgDashDot"/>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GERÇEK TRANSFORMATÖRLER</a:t>
            </a:r>
            <a:endParaRPr/>
          </a:p>
        </p:txBody>
      </p:sp>
      <p:sp>
        <p:nvSpPr>
          <p:cNvPr id="272" name="Google Shape;272;p3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SzPts val="1600"/>
              <a:buNone/>
            </a:pPr>
            <a:r>
              <a:t/>
            </a:r>
            <a:endParaRPr/>
          </a:p>
        </p:txBody>
      </p:sp>
      <p:pic>
        <p:nvPicPr>
          <p:cNvPr id="273" name="Google Shape;273;p38"/>
          <p:cNvPicPr preferRelativeResize="0"/>
          <p:nvPr/>
        </p:nvPicPr>
        <p:blipFill rotWithShape="1">
          <a:blip r:embed="rId3">
            <a:alphaModFix/>
          </a:blip>
          <a:srcRect b="0" l="0" r="0" t="0"/>
          <a:stretch/>
        </p:blipFill>
        <p:spPr>
          <a:xfrm>
            <a:off x="646111" y="1256769"/>
            <a:ext cx="10106025" cy="51485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GERÇEK TRANSFORMATÖRLER</a:t>
            </a:r>
            <a:endParaRPr/>
          </a:p>
        </p:txBody>
      </p:sp>
      <p:sp>
        <p:nvSpPr>
          <p:cNvPr id="279" name="Google Shape;279;p3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F1 akısı primer sargısını keser.Eğer nüvenin geçirgenliği sonsuz kabul edilir ise,relüktans (manyetik direnç) sıfırdır ve böylece sadece demir nüve yolundan devresini tamamlar.İdeal durumdan farklı olarak f1’in çok küçük bir oranı hava aralığından devresini tamamlar,sekonder sargısını kesmez ve L1 kaçak endüktansı veya X1 kaçak reaktansı ile temsil edilir.Geri kalan akı fm hem primer hem sekonder sargılarını kesen demir nüvedeki ortak akıdır.</a:t>
            </a:r>
            <a:endParaRPr/>
          </a:p>
        </p:txBody>
      </p:sp>
      <p:pic>
        <p:nvPicPr>
          <p:cNvPr id="280" name="Google Shape;280;p39"/>
          <p:cNvPicPr preferRelativeResize="0"/>
          <p:nvPr/>
        </p:nvPicPr>
        <p:blipFill rotWithShape="1">
          <a:blip r:embed="rId3">
            <a:alphaModFix/>
          </a:blip>
          <a:srcRect b="0" l="0" r="0" t="0"/>
          <a:stretch/>
        </p:blipFill>
        <p:spPr>
          <a:xfrm>
            <a:off x="2871537" y="4251158"/>
            <a:ext cx="5847347" cy="19972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GERÇEK TRANSFORMATÖRLER-UYARTIM DEVRESİ</a:t>
            </a:r>
            <a:endParaRPr/>
          </a:p>
        </p:txBody>
      </p:sp>
      <p:sp>
        <p:nvSpPr>
          <p:cNvPr id="286" name="Google Shape;286;p4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Primer akımı,uyartım akım ile primere aktarılmış sekonder akımın toplamı olarak ifade edilebilir.</a:t>
            </a:r>
            <a:endParaRPr/>
          </a:p>
        </p:txBody>
      </p:sp>
      <p:pic>
        <p:nvPicPr>
          <p:cNvPr id="287" name="Google Shape;287;p40"/>
          <p:cNvPicPr preferRelativeResize="0"/>
          <p:nvPr/>
        </p:nvPicPr>
        <p:blipFill rotWithShape="1">
          <a:blip r:embed="rId3">
            <a:alphaModFix/>
          </a:blip>
          <a:srcRect b="0" l="0" r="0" t="0"/>
          <a:stretch/>
        </p:blipFill>
        <p:spPr>
          <a:xfrm>
            <a:off x="1010205" y="2929632"/>
            <a:ext cx="9372600" cy="37019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GERÇEK TRANSFORMATÖRLER-EŞDEĞER DEVRE</a:t>
            </a:r>
            <a:endParaRPr/>
          </a:p>
        </p:txBody>
      </p:sp>
      <p:pic>
        <p:nvPicPr>
          <p:cNvPr id="293" name="Google Shape;293;p41"/>
          <p:cNvPicPr preferRelativeResize="0"/>
          <p:nvPr>
            <p:ph idx="1" type="body"/>
          </p:nvPr>
        </p:nvPicPr>
        <p:blipFill rotWithShape="1">
          <a:blip r:embed="rId3">
            <a:alphaModFix/>
          </a:blip>
          <a:srcRect b="0" l="0" r="0" t="0"/>
          <a:stretch/>
        </p:blipFill>
        <p:spPr>
          <a:xfrm>
            <a:off x="1882067" y="1853248"/>
            <a:ext cx="7288566" cy="45520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ÜÇ FAZLI TRANSFORMATÖRLER</a:t>
            </a:r>
            <a:endParaRPr/>
          </a:p>
        </p:txBody>
      </p:sp>
      <p:sp>
        <p:nvSpPr>
          <p:cNvPr id="299" name="Google Shape;299;p4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Günümüzde kullanılan elektrik enerjisinin büyük bir kısmı dengeli üç-fazlı gerilim sistemi kullanılarak üretilir,iletilir ve dağıtılır.Dengeli üç-fazlı gerilim sistemi,gerilim genlikleri ve frekansları aynı,fakat fazları birbirinden 120 derece farklı olan üç ayrı fazdan meydana gelir.</a:t>
            </a:r>
            <a:endParaRPr/>
          </a:p>
        </p:txBody>
      </p:sp>
      <p:pic>
        <p:nvPicPr>
          <p:cNvPr id="300" name="Google Shape;300;p42"/>
          <p:cNvPicPr preferRelativeResize="0"/>
          <p:nvPr/>
        </p:nvPicPr>
        <p:blipFill rotWithShape="1">
          <a:blip r:embed="rId3">
            <a:alphaModFix/>
          </a:blip>
          <a:srcRect b="0" l="0" r="0" t="0"/>
          <a:stretch/>
        </p:blipFill>
        <p:spPr>
          <a:xfrm>
            <a:off x="2142147" y="3386083"/>
            <a:ext cx="7242485" cy="324983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ÜÇ FAZLI TRANSFORMATÖRLER-Y BAĞLI</a:t>
            </a:r>
            <a:endParaRPr/>
          </a:p>
        </p:txBody>
      </p:sp>
      <p:sp>
        <p:nvSpPr>
          <p:cNvPr id="306" name="Google Shape;306;p4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SzPts val="1600"/>
              <a:buNone/>
            </a:pPr>
            <a:r>
              <a:t/>
            </a:r>
            <a:endParaRPr/>
          </a:p>
        </p:txBody>
      </p:sp>
      <p:pic>
        <p:nvPicPr>
          <p:cNvPr id="307" name="Google Shape;307;p43"/>
          <p:cNvPicPr preferRelativeResize="0"/>
          <p:nvPr/>
        </p:nvPicPr>
        <p:blipFill rotWithShape="1">
          <a:blip r:embed="rId3">
            <a:alphaModFix/>
          </a:blip>
          <a:srcRect b="0" l="0" r="0" t="0"/>
          <a:stretch/>
        </p:blipFill>
        <p:spPr>
          <a:xfrm>
            <a:off x="646112" y="1853248"/>
            <a:ext cx="10647530" cy="49142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ÜÇ FAZLI TRANSFORMATÖRLER-Δ BAĞLI</a:t>
            </a:r>
            <a:endParaRPr/>
          </a:p>
        </p:txBody>
      </p:sp>
      <p:pic>
        <p:nvPicPr>
          <p:cNvPr id="313" name="Google Shape;313;p44"/>
          <p:cNvPicPr preferRelativeResize="0"/>
          <p:nvPr>
            <p:ph idx="1" type="body"/>
          </p:nvPr>
        </p:nvPicPr>
        <p:blipFill rotWithShape="1">
          <a:blip r:embed="rId3">
            <a:alphaModFix/>
          </a:blip>
          <a:srcRect b="0" l="0" r="0" t="0"/>
          <a:stretch/>
        </p:blipFill>
        <p:spPr>
          <a:xfrm>
            <a:off x="1322449" y="1926455"/>
            <a:ext cx="8052046" cy="42775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646111" y="452717"/>
            <a:ext cx="9404723" cy="2178187"/>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3 FAZLI TRANSFORMATÖRLERDE BAĞLANTILAR</a:t>
            </a:r>
            <a:br>
              <a:rPr lang="tr-TR"/>
            </a:br>
            <a:r>
              <a:rPr lang="tr-TR"/>
              <a:t>YILDIZ YILDIZ BAĞLANTI</a:t>
            </a:r>
            <a:endParaRPr/>
          </a:p>
        </p:txBody>
      </p:sp>
      <p:sp>
        <p:nvSpPr>
          <p:cNvPr id="319" name="Google Shape;319;p45"/>
          <p:cNvSpPr txBox="1"/>
          <p:nvPr>
            <p:ph idx="1" type="body"/>
          </p:nvPr>
        </p:nvSpPr>
        <p:spPr>
          <a:xfrm>
            <a:off x="1103312" y="2630904"/>
            <a:ext cx="8946541" cy="361749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Y-Y bağlantı çok önemli iki problem meydana getirir:</a:t>
            </a:r>
            <a:endParaRPr/>
          </a:p>
          <a:p>
            <a:pPr indent="-457200" lvl="0" marL="457200" rtl="0" algn="l">
              <a:spcBef>
                <a:spcPts val="1000"/>
              </a:spcBef>
              <a:spcAft>
                <a:spcPts val="0"/>
              </a:spcAft>
              <a:buSzPts val="1600"/>
              <a:buFont typeface="Century Gothic"/>
              <a:buAutoNum type="arabicPeriod"/>
            </a:pPr>
            <a:r>
              <a:rPr lang="tr-TR"/>
              <a:t>Transformatör devresine bağlı yükler dengesiz ise,transformatör faz gerilimleri ciddi ölçüde dengesiz hale gelir.</a:t>
            </a:r>
            <a:endParaRPr/>
          </a:p>
          <a:p>
            <a:pPr indent="-457200" lvl="0" marL="457200" rtl="0" algn="l">
              <a:spcBef>
                <a:spcPts val="1000"/>
              </a:spcBef>
              <a:spcAft>
                <a:spcPts val="0"/>
              </a:spcAft>
              <a:buSzPts val="1600"/>
              <a:buFont typeface="Century Gothic"/>
              <a:buAutoNum type="arabicPeriod"/>
            </a:pPr>
            <a:r>
              <a:rPr lang="tr-TR"/>
              <a:t>Üçüncü harmonik gerilimleri üretmesidir.</a:t>
            </a:r>
            <a:endParaRPr/>
          </a:p>
          <a:p>
            <a:pPr indent="-342900" lvl="0" marL="342900" rtl="0" algn="l">
              <a:spcBef>
                <a:spcPts val="1000"/>
              </a:spcBef>
              <a:spcAft>
                <a:spcPts val="0"/>
              </a:spcAft>
              <a:buSzPts val="1600"/>
              <a:buChar char="►"/>
            </a:pPr>
            <a:r>
              <a:rPr lang="tr-TR"/>
              <a:t>Hem dengesizlik hem de 3. harmonik problemlerini gidermek için kullanılan iki teknik vardır:</a:t>
            </a:r>
            <a:endParaRPr/>
          </a:p>
          <a:p>
            <a:pPr indent="-457200" lvl="0" marL="457200" rtl="0" algn="l">
              <a:spcBef>
                <a:spcPts val="1000"/>
              </a:spcBef>
              <a:spcAft>
                <a:spcPts val="0"/>
              </a:spcAft>
              <a:buSzPts val="1600"/>
              <a:buFont typeface="Century Gothic"/>
              <a:buAutoNum type="arabicPeriod"/>
            </a:pPr>
            <a:r>
              <a:rPr lang="tr-TR"/>
              <a:t>Transformatör ile kaynağın nötr noktalarının birleştirilmesi</a:t>
            </a:r>
            <a:endParaRPr/>
          </a:p>
          <a:p>
            <a:pPr indent="-457200" lvl="0" marL="457200" rtl="0" algn="l">
              <a:spcBef>
                <a:spcPts val="1000"/>
              </a:spcBef>
              <a:spcAft>
                <a:spcPts val="0"/>
              </a:spcAft>
              <a:buSzPts val="1600"/>
              <a:buFont typeface="Century Gothic"/>
              <a:buAutoNum type="arabicPeriod"/>
            </a:pPr>
            <a:r>
              <a:rPr lang="tr-TR"/>
              <a:t>Üçüncü sargılı bir transformatörün kullanılması</a:t>
            </a:r>
            <a:endParaRPr/>
          </a:p>
          <a:p>
            <a:pPr indent="-342900" lvl="0" marL="342900" rtl="0" algn="l">
              <a:spcBef>
                <a:spcPts val="1000"/>
              </a:spcBef>
              <a:spcAft>
                <a:spcPts val="0"/>
              </a:spcAft>
              <a:buSzPts val="1600"/>
              <a:buChar char="►"/>
            </a:pPr>
            <a:r>
              <a:rPr lang="tr-TR"/>
              <a:t>Pratikte Y-Y bağlantı çok nadir kullanılır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ÜÇ FAZLI TRANSFORMATÖRLERDE BAĞLANTILAR YILDIZ ÜÇGEN BAĞLANTI</a:t>
            </a:r>
            <a:endParaRPr/>
          </a:p>
        </p:txBody>
      </p:sp>
      <p:sp>
        <p:nvSpPr>
          <p:cNvPr id="325" name="Google Shape;325;p46"/>
          <p:cNvSpPr txBox="1"/>
          <p:nvPr>
            <p:ph idx="1" type="body"/>
          </p:nvPr>
        </p:nvSpPr>
        <p:spPr>
          <a:xfrm>
            <a:off x="1103312" y="2374232"/>
            <a:ext cx="8946541" cy="4267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600"/>
              <a:buChar char="►"/>
            </a:pPr>
            <a:r>
              <a:rPr lang="tr-TR"/>
              <a:t>Y-D (Yıldız-Üçgen) bağlantının gerilimlerinde 3.harmonik problemi yoktur.Çünkü 3.harmonikler Δ-tarafta sirkülasyon akımı içerisinde tüketilirler.Bu bağlantı dengesiz yüklerde daha kararlıdır.Çünkü D-bağlantı oluşacak dengesizliği fazlara yeniden dağıtır.</a:t>
            </a:r>
            <a:endParaRPr/>
          </a:p>
          <a:p>
            <a:pPr indent="-342900" lvl="0" marL="342900" rtl="0" algn="l">
              <a:lnSpc>
                <a:spcPct val="90000"/>
              </a:lnSpc>
              <a:spcBef>
                <a:spcPts val="1000"/>
              </a:spcBef>
              <a:spcAft>
                <a:spcPts val="0"/>
              </a:spcAft>
              <a:buSzPts val="1600"/>
              <a:buChar char="►"/>
            </a:pPr>
            <a:r>
              <a:rPr lang="tr-TR"/>
              <a:t>Bu bağlantının bir problemi vardır.D-bağlantıdan dolayı sekonder sargı gerilimi karşılığı olan primer sargı gerilimine göre 30 derece ileridir.Bu faz kaymasının oluşması iki ayrı transformatör ünitesinin sekonderlerinin paralel bağlanmasına engel oluşturur.Eğer paralel bağlantı yapılacaksa,transformatörlerin sekonderlerinin faz açılarıda aynı olmak zorundadır.</a:t>
            </a:r>
            <a:endParaRPr/>
          </a:p>
          <a:p>
            <a:pPr indent="-342900" lvl="0" marL="342900" rtl="0" algn="l">
              <a:lnSpc>
                <a:spcPct val="90000"/>
              </a:lnSpc>
              <a:spcBef>
                <a:spcPts val="1000"/>
              </a:spcBef>
              <a:spcAft>
                <a:spcPts val="0"/>
              </a:spcAft>
              <a:buSzPts val="1600"/>
              <a:buChar char="►"/>
            </a:pPr>
            <a:r>
              <a:rPr lang="tr-TR"/>
              <a:t>Yüksek gerilmeden orta veya düşük gerilime düşürücü olarak kullanılır.Yüksek gerilim tarafında nötr hattının topraklanması imkanını sağlar.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YILDIZ ÜÇGEN (Y-D) BAĞLANTI </a:t>
            </a:r>
            <a:endParaRPr/>
          </a:p>
        </p:txBody>
      </p:sp>
      <p:pic>
        <p:nvPicPr>
          <p:cNvPr id="331" name="Google Shape;331;p47"/>
          <p:cNvPicPr preferRelativeResize="0"/>
          <p:nvPr>
            <p:ph idx="1" type="body"/>
          </p:nvPr>
        </p:nvPicPr>
        <p:blipFill rotWithShape="1">
          <a:blip r:embed="rId3">
            <a:alphaModFix/>
          </a:blip>
          <a:srcRect b="0" l="0" r="0" t="0"/>
          <a:stretch/>
        </p:blipFill>
        <p:spPr>
          <a:xfrm>
            <a:off x="665797" y="1853247"/>
            <a:ext cx="5013107" cy="4772141"/>
          </a:xfrm>
          <a:prstGeom prst="rect">
            <a:avLst/>
          </a:prstGeom>
          <a:noFill/>
          <a:ln>
            <a:noFill/>
          </a:ln>
        </p:spPr>
      </p:pic>
      <p:pic>
        <p:nvPicPr>
          <p:cNvPr id="332" name="Google Shape;332;p47"/>
          <p:cNvPicPr preferRelativeResize="0"/>
          <p:nvPr/>
        </p:nvPicPr>
        <p:blipFill rotWithShape="1">
          <a:blip r:embed="rId4">
            <a:alphaModFix/>
          </a:blip>
          <a:srcRect b="0" l="0" r="0" t="0"/>
          <a:stretch/>
        </p:blipFill>
        <p:spPr>
          <a:xfrm>
            <a:off x="6096000" y="1913405"/>
            <a:ext cx="2209800" cy="666750"/>
          </a:xfrm>
          <a:prstGeom prst="rect">
            <a:avLst/>
          </a:prstGeom>
          <a:noFill/>
          <a:ln>
            <a:noFill/>
          </a:ln>
        </p:spPr>
      </p:pic>
      <p:pic>
        <p:nvPicPr>
          <p:cNvPr id="333" name="Google Shape;333;p47"/>
          <p:cNvPicPr preferRelativeResize="0"/>
          <p:nvPr/>
        </p:nvPicPr>
        <p:blipFill rotWithShape="1">
          <a:blip r:embed="rId5">
            <a:alphaModFix/>
          </a:blip>
          <a:srcRect b="0" l="0" r="0" t="0"/>
          <a:stretch/>
        </p:blipFill>
        <p:spPr>
          <a:xfrm>
            <a:off x="8967787" y="1913405"/>
            <a:ext cx="1571625" cy="619125"/>
          </a:xfrm>
          <a:prstGeom prst="rect">
            <a:avLst/>
          </a:prstGeom>
          <a:noFill/>
          <a:ln>
            <a:noFill/>
          </a:ln>
        </p:spPr>
      </p:pic>
      <p:pic>
        <p:nvPicPr>
          <p:cNvPr id="334" name="Google Shape;334;p47"/>
          <p:cNvPicPr preferRelativeResize="0"/>
          <p:nvPr/>
        </p:nvPicPr>
        <p:blipFill rotWithShape="1">
          <a:blip r:embed="rId6">
            <a:alphaModFix/>
          </a:blip>
          <a:srcRect b="0" l="0" r="0" t="0"/>
          <a:stretch/>
        </p:blipFill>
        <p:spPr>
          <a:xfrm>
            <a:off x="6096000" y="2781492"/>
            <a:ext cx="1443789" cy="990600"/>
          </a:xfrm>
          <a:prstGeom prst="rect">
            <a:avLst/>
          </a:prstGeom>
          <a:noFill/>
          <a:ln>
            <a:noFill/>
          </a:ln>
        </p:spPr>
      </p:pic>
      <p:pic>
        <p:nvPicPr>
          <p:cNvPr id="335" name="Google Shape;335;p47"/>
          <p:cNvPicPr preferRelativeResize="0"/>
          <p:nvPr/>
        </p:nvPicPr>
        <p:blipFill rotWithShape="1">
          <a:blip r:embed="rId7">
            <a:alphaModFix/>
          </a:blip>
          <a:srcRect b="0" l="0" r="0" t="0"/>
          <a:stretch/>
        </p:blipFill>
        <p:spPr>
          <a:xfrm>
            <a:off x="8625890" y="2757178"/>
            <a:ext cx="2009775" cy="1228725"/>
          </a:xfrm>
          <a:prstGeom prst="rect">
            <a:avLst/>
          </a:prstGeom>
          <a:noFill/>
          <a:ln>
            <a:noFill/>
          </a:ln>
        </p:spPr>
      </p:pic>
      <p:pic>
        <p:nvPicPr>
          <p:cNvPr id="336" name="Google Shape;336;p47"/>
          <p:cNvPicPr preferRelativeResize="0"/>
          <p:nvPr/>
        </p:nvPicPr>
        <p:blipFill rotWithShape="1">
          <a:blip r:embed="rId8">
            <a:alphaModFix/>
          </a:blip>
          <a:srcRect b="0" l="0" r="0" t="0"/>
          <a:stretch/>
        </p:blipFill>
        <p:spPr>
          <a:xfrm>
            <a:off x="5998744" y="4242015"/>
            <a:ext cx="1638300" cy="1114425"/>
          </a:xfrm>
          <a:prstGeom prst="rect">
            <a:avLst/>
          </a:prstGeom>
          <a:noFill/>
          <a:ln>
            <a:noFill/>
          </a:ln>
        </p:spPr>
      </p:pic>
      <p:pic>
        <p:nvPicPr>
          <p:cNvPr id="337" name="Google Shape;337;p47"/>
          <p:cNvPicPr preferRelativeResize="0"/>
          <p:nvPr/>
        </p:nvPicPr>
        <p:blipFill rotWithShape="1">
          <a:blip r:embed="rId9">
            <a:alphaModFix/>
          </a:blip>
          <a:srcRect b="0" l="0" r="0" t="0"/>
          <a:stretch/>
        </p:blipFill>
        <p:spPr>
          <a:xfrm>
            <a:off x="8343899" y="4313047"/>
            <a:ext cx="1409700" cy="647700"/>
          </a:xfrm>
          <a:prstGeom prst="rect">
            <a:avLst/>
          </a:prstGeom>
          <a:noFill/>
          <a:ln>
            <a:noFill/>
          </a:ln>
        </p:spPr>
      </p:pic>
      <p:pic>
        <p:nvPicPr>
          <p:cNvPr id="338" name="Google Shape;338;p47"/>
          <p:cNvPicPr preferRelativeResize="0"/>
          <p:nvPr/>
        </p:nvPicPr>
        <p:blipFill rotWithShape="1">
          <a:blip r:embed="rId10">
            <a:alphaModFix/>
          </a:blip>
          <a:srcRect b="0" l="0" r="0" t="0"/>
          <a:stretch/>
        </p:blipFill>
        <p:spPr>
          <a:xfrm>
            <a:off x="8359944" y="5287891"/>
            <a:ext cx="1866900" cy="676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TRANSFORMATÖRLER</a:t>
            </a:r>
            <a:endParaRPr/>
          </a:p>
        </p:txBody>
      </p:sp>
      <p:sp>
        <p:nvSpPr>
          <p:cNvPr id="161" name="Google Shape;161;p2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Transformatör,alternatif akım elektrik gücünü bir gerilim seviyesinden başka bir gerilim seviyesine değiştirir.Bu işlem manyetik endüksiyon yoluyla gerçekleştirilir.</a:t>
            </a:r>
            <a:endParaRPr/>
          </a:p>
          <a:p>
            <a:pPr indent="-342900" lvl="0" marL="342900" rtl="0" algn="l">
              <a:spcBef>
                <a:spcPts val="1000"/>
              </a:spcBef>
              <a:spcAft>
                <a:spcPts val="0"/>
              </a:spcAft>
              <a:buSzPts val="1600"/>
              <a:buChar char="►"/>
            </a:pPr>
            <a:r>
              <a:rPr lang="tr-TR"/>
              <a:t>Bir transformatör,ortak bir ferromanyetik nüve üzerinde sarılan iki veya daha fazla sayıdaki sargıdan oluşur.</a:t>
            </a:r>
            <a:endParaRPr/>
          </a:p>
          <a:p>
            <a:pPr indent="-342900" lvl="0" marL="342900" rtl="0" algn="l">
              <a:spcBef>
                <a:spcPts val="1000"/>
              </a:spcBef>
              <a:spcAft>
                <a:spcPts val="0"/>
              </a:spcAft>
              <a:buSzPts val="1600"/>
              <a:buChar char="►"/>
            </a:pPr>
            <a:r>
              <a:rPr lang="tr-TR"/>
              <a:t>Sargılar arasındaki bağı nüvede oluşturan manyetik akı sağlamaktadır.</a:t>
            </a:r>
            <a:endParaRPr/>
          </a:p>
          <a:p>
            <a:pPr indent="-342900" lvl="0" marL="342900" rtl="0" algn="l">
              <a:spcBef>
                <a:spcPts val="1000"/>
              </a:spcBef>
              <a:spcAft>
                <a:spcPts val="0"/>
              </a:spcAft>
              <a:buSzPts val="1600"/>
              <a:buChar char="►"/>
            </a:pPr>
            <a:r>
              <a:rPr lang="tr-TR"/>
              <a:t>Yüksek manyetik bağ ve yüksek akı yoğunluğu sağlamak için ferromanyetik nüve kullanılan transformatöre demir nüveli transformatör denilir ve yüksek güç uygulamalarında kullanılır.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ÜÇ FAZLI TRANSFORMATÖRLERDE BAĞLANTILAR ÜÇGEN YILDIZ BAĞLANTI</a:t>
            </a:r>
            <a:endParaRPr/>
          </a:p>
        </p:txBody>
      </p:sp>
      <p:sp>
        <p:nvSpPr>
          <p:cNvPr id="344" name="Google Shape;344;p48"/>
          <p:cNvSpPr txBox="1"/>
          <p:nvPr>
            <p:ph idx="1" type="body"/>
          </p:nvPr>
        </p:nvSpPr>
        <p:spPr>
          <a:xfrm>
            <a:off x="1103312" y="2486526"/>
            <a:ext cx="8946541" cy="405865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600"/>
              <a:buChar char="►"/>
            </a:pPr>
            <a:r>
              <a:rPr lang="tr-TR"/>
              <a:t>Bu bağlantının avantajları ve faz kayması Y-Δ bağlantı ile aynıdır.Sekonder sargı gerilimi karşılığı olan primer sargı geriliminden 30 derece geridedir.Diğer bir deyişle,primer sargı gerilimi sekonder sargı geriliminden 30 derece ileridede</a:t>
            </a:r>
            <a:endParaRPr/>
          </a:p>
          <a:p>
            <a:pPr indent="-342900" lvl="0" marL="342900" rtl="0" algn="l">
              <a:lnSpc>
                <a:spcPct val="90000"/>
              </a:lnSpc>
              <a:spcBef>
                <a:spcPts val="1000"/>
              </a:spcBef>
              <a:spcAft>
                <a:spcPts val="0"/>
              </a:spcAft>
              <a:buSzPts val="1600"/>
              <a:buChar char="►"/>
            </a:pPr>
            <a:r>
              <a:rPr lang="tr-TR"/>
              <a:t>Nötr hattı toprak hattına bağlanarak çoğu endüstrinin ihtiyacını karşılayan 3 fazlı 4 telli güç sistemi üretilir.</a:t>
            </a:r>
            <a:endParaRPr/>
          </a:p>
          <a:p>
            <a:pPr indent="-342900" lvl="0" marL="342900" rtl="0" algn="l">
              <a:lnSpc>
                <a:spcPct val="90000"/>
              </a:lnSpc>
              <a:spcBef>
                <a:spcPts val="1000"/>
              </a:spcBef>
              <a:spcAft>
                <a:spcPts val="0"/>
              </a:spcAft>
              <a:buSzPts val="1600"/>
              <a:buChar char="►"/>
            </a:pPr>
            <a:r>
              <a:rPr lang="tr-TR"/>
              <a:t>Faz gerilimleri hat gerilimlerinden 3 kat daha düşük olduğundan transformatör içinde yalıtım miktarı azaltılır.</a:t>
            </a:r>
            <a:endParaRPr/>
          </a:p>
          <a:p>
            <a:pPr indent="-342900" lvl="0" marL="342900" rtl="0" algn="l">
              <a:lnSpc>
                <a:spcPct val="90000"/>
              </a:lnSpc>
              <a:spcBef>
                <a:spcPts val="1000"/>
              </a:spcBef>
              <a:spcAft>
                <a:spcPts val="0"/>
              </a:spcAft>
              <a:buSzPts val="1600"/>
              <a:buChar char="►"/>
            </a:pPr>
            <a:r>
              <a:rPr lang="tr-TR"/>
              <a:t>Dezavantaj olarak Y-Y tranformatör ile paralel bağlanmaz.Çünkü Y-Y bağlantıda primer ve sekonder gerilimleri aynı fazlı iken Δ-Y bağlantıda faz farkı vardır</a:t>
            </a:r>
            <a:endParaRPr/>
          </a:p>
          <a:p>
            <a:pPr indent="-342900" lvl="0" marL="342900" rtl="0" algn="l">
              <a:lnSpc>
                <a:spcPct val="90000"/>
              </a:lnSpc>
              <a:spcBef>
                <a:spcPts val="1000"/>
              </a:spcBef>
              <a:spcAft>
                <a:spcPts val="0"/>
              </a:spcAft>
              <a:buSzPts val="1600"/>
              <a:buChar char="►"/>
            </a:pPr>
            <a:r>
              <a:rPr lang="tr-TR"/>
              <a:t>D-Y bağlantı gerilim yükseltmek için kullanılır.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646111" y="452718"/>
            <a:ext cx="9404723" cy="1600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ÜÇ FAZLI TRANFORMATÖRLERDE BAĞLANTILAR ÜÇGEN ÜÇGEN BAĞLANTI</a:t>
            </a:r>
            <a:endParaRPr/>
          </a:p>
        </p:txBody>
      </p:sp>
      <p:sp>
        <p:nvSpPr>
          <p:cNvPr id="350" name="Google Shape;350;p49"/>
          <p:cNvSpPr txBox="1"/>
          <p:nvPr>
            <p:ph idx="1" type="body"/>
          </p:nvPr>
        </p:nvSpPr>
        <p:spPr>
          <a:xfrm>
            <a:off x="1103312" y="2534653"/>
            <a:ext cx="8946541" cy="407469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Bu bağlantıda faz kayması yoktur.</a:t>
            </a:r>
            <a:endParaRPr/>
          </a:p>
          <a:p>
            <a:pPr indent="-342900" lvl="0" marL="342900" rtl="0" algn="l">
              <a:spcBef>
                <a:spcPts val="1000"/>
              </a:spcBef>
              <a:spcAft>
                <a:spcPts val="0"/>
              </a:spcAft>
              <a:buSzPts val="1600"/>
              <a:buChar char="►"/>
            </a:pPr>
            <a:r>
              <a:rPr lang="tr-TR"/>
              <a:t>Ayrıca yük dengesizliği veya harmonikler ile ilgili bir problemde meydana gelmemektedir.</a:t>
            </a:r>
            <a:endParaRPr/>
          </a:p>
          <a:p>
            <a:pPr indent="-342900" lvl="0" marL="342900" rtl="0" algn="l">
              <a:spcBef>
                <a:spcPts val="1000"/>
              </a:spcBef>
              <a:spcAft>
                <a:spcPts val="0"/>
              </a:spcAft>
              <a:buSzPts val="1600"/>
              <a:buChar char="►"/>
            </a:pPr>
            <a:r>
              <a:rPr lang="tr-TR"/>
              <a:t>Tranformatörün birisi arızalandığında yada bakıma alındığında diğer iki transformatör görevlerini yapmaya devam ederler.</a:t>
            </a:r>
            <a:endParaRPr/>
          </a:p>
          <a:p>
            <a:pPr indent="-342900" lvl="0" marL="342900" rtl="0" algn="l">
              <a:spcBef>
                <a:spcPts val="1000"/>
              </a:spcBef>
              <a:spcAft>
                <a:spcPts val="0"/>
              </a:spcAft>
              <a:buSzPts val="1600"/>
              <a:buChar char="►"/>
            </a:pPr>
            <a:r>
              <a:rPr lang="tr-TR"/>
              <a:t>Metal ergitme işlemleri için elektrik enerjisinin devamlılığı çok önemlidir.</a:t>
            </a:r>
            <a:endParaRPr/>
          </a:p>
          <a:p>
            <a:pPr indent="-342900" lvl="0" marL="342900" rtl="0" algn="l">
              <a:spcBef>
                <a:spcPts val="1000"/>
              </a:spcBef>
              <a:spcAft>
                <a:spcPts val="0"/>
              </a:spcAft>
              <a:buSzPts val="1600"/>
              <a:buChar char="►"/>
            </a:pPr>
            <a:r>
              <a:rPr lang="tr-TR"/>
              <a:t>Ancak transformatör ünitesinin gücü azaltılmış olur.Bu duruma açık Δ veya V bağlantı denir.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MANYETİK ALAN</a:t>
            </a:r>
            <a:endParaRPr/>
          </a:p>
        </p:txBody>
      </p:sp>
      <p:sp>
        <p:nvSpPr>
          <p:cNvPr id="356" name="Google Shape;356;p5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Manyetik alanlar, elektrik makinelerinde enerji dönüşümünü sağlayan temel mekanizmadır.Manyetik alanların elektrik makinelerinde kullanılması dört ana prensip ile açıklanır: </a:t>
            </a:r>
            <a:endParaRPr/>
          </a:p>
          <a:p>
            <a:pPr indent="-457200" lvl="0" marL="457200" rtl="0" algn="l">
              <a:spcBef>
                <a:spcPts val="1000"/>
              </a:spcBef>
              <a:spcAft>
                <a:spcPts val="0"/>
              </a:spcAft>
              <a:buSzPts val="1600"/>
              <a:buFont typeface="Century Gothic"/>
              <a:buAutoNum type="arabicPeriod"/>
            </a:pPr>
            <a:r>
              <a:rPr lang="tr-TR"/>
              <a:t>Akım taşıyan bir tel etrafında bir manyetik alan üretilir.</a:t>
            </a:r>
            <a:endParaRPr/>
          </a:p>
          <a:p>
            <a:pPr indent="-457200" lvl="0" marL="457200" rtl="0" algn="l">
              <a:spcBef>
                <a:spcPts val="1000"/>
              </a:spcBef>
              <a:spcAft>
                <a:spcPts val="0"/>
              </a:spcAft>
              <a:buSzPts val="1600"/>
              <a:buFont typeface="Century Gothic"/>
              <a:buAutoNum type="arabicPeriod"/>
            </a:pPr>
            <a:r>
              <a:rPr lang="tr-TR"/>
              <a:t>Zamanla değişen bir manyetik alan eğer bir sargıyı keserse, sargıda bir gerilim endüklenir.Bu olay transformatör prensibini açıklar. </a:t>
            </a:r>
            <a:endParaRPr/>
          </a:p>
          <a:p>
            <a:pPr indent="-457200" lvl="0" marL="457200" rtl="0" algn="l">
              <a:spcBef>
                <a:spcPts val="1000"/>
              </a:spcBef>
              <a:spcAft>
                <a:spcPts val="0"/>
              </a:spcAft>
              <a:buSzPts val="1600"/>
              <a:buFont typeface="Century Gothic"/>
              <a:buAutoNum type="arabicPeriod"/>
            </a:pPr>
            <a:r>
              <a:rPr lang="tr-TR"/>
              <a:t>Akım taşıyan bir iletken manyetik alan içinde bulunursa, iletkende bir kuvvet üretilir.Bu olay motor prensibini açıklar.</a:t>
            </a:r>
            <a:endParaRPr/>
          </a:p>
          <a:p>
            <a:pPr indent="-457200" lvl="0" marL="457200" rtl="0" algn="l">
              <a:spcBef>
                <a:spcPts val="1000"/>
              </a:spcBef>
              <a:spcAft>
                <a:spcPts val="0"/>
              </a:spcAft>
              <a:buSzPts val="1600"/>
              <a:buFont typeface="Century Gothic"/>
              <a:buAutoNum type="arabicPeriod"/>
            </a:pPr>
            <a:r>
              <a:rPr lang="tr-TR"/>
              <a:t>Manyetik alan içindeki bir iletken hareket ederse, üzerinde bir gerilim endüklenir.Bu olay Jeneratör prensibini açıklar.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MANYETİK ALAN</a:t>
            </a:r>
            <a:endParaRPr/>
          </a:p>
        </p:txBody>
      </p:sp>
      <p:sp>
        <p:nvSpPr>
          <p:cNvPr id="362" name="Google Shape;362;p5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Manyetik alan kavramını daha iyi anlayabilmek için bir mıknatısı ele alalım.  Bir mıknatıs demir gibi manyetik bir malzemeye yaklaştırıldığında, belirli bir mesafeden sonra demir parçasını kendisine doğru çektiği görülür.  Bu durumda, demir parçasına bir kuvvet etki etmektedir. Bu kuvvet manyetik alan olarak tanımlanır. Manyetik alanı göstermek için kullanılan çizgiler kuvvet çizgisi veya akı olarak tanımlanır.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MANYETİK AKI</a:t>
            </a:r>
            <a:endParaRPr/>
          </a:p>
        </p:txBody>
      </p:sp>
      <p:sp>
        <p:nvSpPr>
          <p:cNvPr id="368" name="Google Shape;368;p5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Bir mıknatısta manyetik alan yönünü gösteren kuvvet çizgileri manyetik akı olarak tanımlanır ve F sembolü ile gösterilir, birimi weber dir.  </a:t>
            </a:r>
            <a:endParaRPr/>
          </a:p>
          <a:p>
            <a:pPr indent="-342900" lvl="0" marL="342900" rtl="0" algn="l">
              <a:spcBef>
                <a:spcPts val="1000"/>
              </a:spcBef>
              <a:spcAft>
                <a:spcPts val="0"/>
              </a:spcAft>
              <a:buSzPts val="1600"/>
              <a:buChar char="►"/>
            </a:pPr>
            <a:r>
              <a:rPr lang="tr-TR"/>
              <a:t>Manyetik akı yönü N kutbundan S kutbuna doğru olup kapalı bir devre oluşturur.  </a:t>
            </a:r>
            <a:endParaRPr/>
          </a:p>
          <a:p>
            <a:pPr indent="-342900" lvl="0" marL="342900" rtl="0" algn="l">
              <a:spcBef>
                <a:spcPts val="1000"/>
              </a:spcBef>
              <a:spcAft>
                <a:spcPts val="0"/>
              </a:spcAft>
              <a:buSzPts val="1600"/>
              <a:buChar char="►"/>
            </a:pPr>
            <a:r>
              <a:rPr lang="tr-TR"/>
              <a:t>Manyetik alandaki kuvvet çizgilerinin sayısı manyetik akının değerini verir. </a:t>
            </a:r>
            <a:endParaRPr/>
          </a:p>
          <a:p>
            <a:pPr indent="-342900" lvl="0" marL="342900" rtl="0" algn="l">
              <a:spcBef>
                <a:spcPts val="1000"/>
              </a:spcBef>
              <a:spcAft>
                <a:spcPts val="0"/>
              </a:spcAft>
              <a:buSzPts val="1600"/>
              <a:buChar char="►"/>
            </a:pPr>
            <a:r>
              <a:rPr lang="tr-TR"/>
              <a:t>Manyetik akı yolunda demir gibi bir manyetik malzeme varsa, manyetik akı yolunu değiştirir. Plastik gibi manyetik olmayan bir malzeme varsa, yolunu değiştirmez.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MANYETİK AKI</a:t>
            </a:r>
            <a:endParaRPr/>
          </a:p>
        </p:txBody>
      </p:sp>
      <p:pic>
        <p:nvPicPr>
          <p:cNvPr id="374" name="Google Shape;374;p53"/>
          <p:cNvPicPr preferRelativeResize="0"/>
          <p:nvPr>
            <p:ph idx="1" type="body"/>
          </p:nvPr>
        </p:nvPicPr>
        <p:blipFill rotWithShape="1">
          <a:blip r:embed="rId3">
            <a:alphaModFix/>
          </a:blip>
          <a:srcRect b="0" l="0" r="0" t="0"/>
          <a:stretch/>
        </p:blipFill>
        <p:spPr>
          <a:xfrm>
            <a:off x="2042160" y="2143760"/>
            <a:ext cx="7518399" cy="3606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ELEKTROMANYETİK ALANIN ÜRETİLMESİ</a:t>
            </a:r>
            <a:endParaRPr/>
          </a:p>
        </p:txBody>
      </p:sp>
      <p:sp>
        <p:nvSpPr>
          <p:cNvPr id="380" name="Google Shape;380;p5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İçinden akım geçen bir iletkenin etrafında bir manyetik alan meydana gelir.  </a:t>
            </a:r>
            <a:endParaRPr/>
          </a:p>
          <a:p>
            <a:pPr indent="-342900" lvl="0" marL="342900" rtl="0" algn="l">
              <a:spcBef>
                <a:spcPts val="1000"/>
              </a:spcBef>
              <a:spcAft>
                <a:spcPts val="0"/>
              </a:spcAft>
              <a:buSzPts val="1600"/>
              <a:buChar char="►"/>
            </a:pPr>
            <a:r>
              <a:rPr lang="tr-TR"/>
              <a:t>Oluşan manyetik alanın büyüklüğü geçen akım miktarına bağlıdır ve yönü sağ el kuralı ile bulunur.  </a:t>
            </a:r>
            <a:endParaRPr/>
          </a:p>
          <a:p>
            <a:pPr indent="-342900" lvl="0" marL="342900" rtl="0" algn="l">
              <a:spcBef>
                <a:spcPts val="1000"/>
              </a:spcBef>
              <a:spcAft>
                <a:spcPts val="0"/>
              </a:spcAft>
              <a:buSzPts val="1600"/>
              <a:buChar char="►"/>
            </a:pPr>
            <a:r>
              <a:rPr lang="tr-TR"/>
              <a:t>Eğer iletken bir bobin şeklinde sarılırsa, toplam manyetik alan her bir iletkenden geçen manyetik alanların toplamına eşit olur.</a:t>
            </a:r>
            <a:endParaRPr/>
          </a:p>
        </p:txBody>
      </p:sp>
      <p:pic>
        <p:nvPicPr>
          <p:cNvPr id="381" name="Google Shape;381;p54"/>
          <p:cNvPicPr preferRelativeResize="0"/>
          <p:nvPr/>
        </p:nvPicPr>
        <p:blipFill rotWithShape="1">
          <a:blip r:embed="rId3">
            <a:alphaModFix/>
          </a:blip>
          <a:srcRect b="0" l="0" r="0" t="0"/>
          <a:stretch/>
        </p:blipFill>
        <p:spPr>
          <a:xfrm>
            <a:off x="2499360" y="4442389"/>
            <a:ext cx="6339840" cy="18060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ELEKTROMANYETİK ALANIN ÜRETİLMESİ</a:t>
            </a:r>
            <a:endParaRPr/>
          </a:p>
        </p:txBody>
      </p:sp>
      <p:sp>
        <p:nvSpPr>
          <p:cNvPr id="387" name="Google Shape;387;p5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İletken bir manyetik nüve (çekirdek) üzerine sarılır ise, manyetik akı nüve üzerinden devresini tamamlar.  Bir nüve etrafına sarılı sargıdan geçen akım tarafından manyetik alanın üretilmesini açıklayan temel kanun Ampere Kanunu’dur.  ∮𝐻 ×𝑑𝑙 = 𝐼𝑛𝑒𝑡 Burada H manyetik alan şiddeti olup I net akımı tarafından üretilir. SI sisteminde I amper (A) ve H amper-tur/metre (At/m) olarak ölçülür. l manyetik akı yolunun uzunluğudur ve birimi metredir.</a:t>
            </a:r>
            <a:endParaRPr/>
          </a:p>
        </p:txBody>
      </p:sp>
      <p:pic>
        <p:nvPicPr>
          <p:cNvPr id="388" name="Google Shape;388;p55"/>
          <p:cNvPicPr preferRelativeResize="0"/>
          <p:nvPr/>
        </p:nvPicPr>
        <p:blipFill rotWithShape="1">
          <a:blip r:embed="rId3">
            <a:alphaModFix/>
          </a:blip>
          <a:srcRect b="0" l="0" r="0" t="0"/>
          <a:stretch/>
        </p:blipFill>
        <p:spPr>
          <a:xfrm>
            <a:off x="5680578" y="3959050"/>
            <a:ext cx="3493901" cy="244623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ELEKTROMANYETİK ALANIN ÜRETİLMESİ</a:t>
            </a:r>
            <a:endParaRPr/>
          </a:p>
        </p:txBody>
      </p:sp>
      <p:sp>
        <p:nvSpPr>
          <p:cNvPr id="394" name="Google Shape;394;p5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Bu denklemin neyi ifade ettiğini daha iyi anlamak için bu denklemi örnek olarak yukarıdaki şekilde verilen manyetik yapıya uygulamak daha yararlı olacaktır.  Şekilde, dikdörtgen nüvenin bir kolu üzerine sarılı N sarımlı bir sargı bulunan manyetik yapı gösterilmektedir.  Çekirdek (nüve); demir veya ferromanyetik malzemeler olarak bilinen belirli diğer metallerin alaşımından yapılmış ise, akım tarafından üretilen bütün manyetik alanın nüve içerisinde kaldığı varsayılacaktır.  Böylelikle, Ampere Kanunu’ndaki integralin yolu, nüvenin ortalama yol uzunluğu lc olacaktır. Akım taşıyan sargı telleri integralin yolunu N defa keserler. Böylece integral alanı içinden geçen akım Inet , manyetik alan şiddeti ile manyetik alan yolu uzunluğunun çarpımına eşit olur.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ELEKTROMANYETİK ALANIN ÜRETİLMESİ</a:t>
            </a:r>
            <a:endParaRPr/>
          </a:p>
        </p:txBody>
      </p:sp>
      <p:sp>
        <p:nvSpPr>
          <p:cNvPr id="400" name="Google Shape;400;p5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Bu tanımlamalardan sonra ampere kanunu:</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tr-TR"/>
              <a:t>Burada H, manyetik alan şiddeti vektörünün genliği, lc nüvenin ortalama yol uzunluğudur. Uygulanan akım yüzünden nüve içinde üretilen manyetik alan şiddetinin genliği: </a:t>
            </a:r>
            <a:endParaRPr/>
          </a:p>
        </p:txBody>
      </p:sp>
      <p:pic>
        <p:nvPicPr>
          <p:cNvPr id="401" name="Google Shape;401;p57"/>
          <p:cNvPicPr preferRelativeResize="0"/>
          <p:nvPr/>
        </p:nvPicPr>
        <p:blipFill rotWithShape="1">
          <a:blip r:embed="rId3">
            <a:alphaModFix/>
          </a:blip>
          <a:srcRect b="0" l="0" r="0" t="0"/>
          <a:stretch/>
        </p:blipFill>
        <p:spPr>
          <a:xfrm>
            <a:off x="4625022" y="2514282"/>
            <a:ext cx="2352675" cy="752475"/>
          </a:xfrm>
          <a:prstGeom prst="rect">
            <a:avLst/>
          </a:prstGeom>
          <a:noFill/>
          <a:ln>
            <a:noFill/>
          </a:ln>
        </p:spPr>
      </p:pic>
      <p:pic>
        <p:nvPicPr>
          <p:cNvPr id="402" name="Google Shape;402;p57"/>
          <p:cNvPicPr preferRelativeResize="0"/>
          <p:nvPr/>
        </p:nvPicPr>
        <p:blipFill rotWithShape="1">
          <a:blip r:embed="rId4">
            <a:alphaModFix/>
          </a:blip>
          <a:srcRect b="0" l="0" r="0" t="0"/>
          <a:stretch/>
        </p:blipFill>
        <p:spPr>
          <a:xfrm>
            <a:off x="5163819" y="4378959"/>
            <a:ext cx="1600200" cy="12338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TRANSFORMATÖRLER</a:t>
            </a:r>
            <a:endParaRPr/>
          </a:p>
        </p:txBody>
      </p:sp>
      <p:sp>
        <p:nvSpPr>
          <p:cNvPr id="167" name="Google Shape;167;p2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Elektrik güç kaynağına bağlanan sargıya primer sargı veya giriş sargısı,yüklere bağlanan sargıya ise sekonder sargı veya çıkış sargısı denilir.</a:t>
            </a:r>
            <a:endParaRPr/>
          </a:p>
          <a:p>
            <a:pPr indent="-342900" lvl="0" marL="342900" rtl="0" algn="l">
              <a:spcBef>
                <a:spcPts val="1000"/>
              </a:spcBef>
              <a:spcAft>
                <a:spcPts val="0"/>
              </a:spcAft>
              <a:buSzPts val="1600"/>
              <a:buChar char="►"/>
            </a:pPr>
            <a:r>
              <a:rPr lang="tr-TR"/>
              <a:t>Bir transformatör bir devrenin gerilim seviyesini yükseltir ise akımı azaltmak durumundadır.Çünkü transformatörün giriş gücü ile çıkış gücü eşit olmalıdır.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MANYETİK GEÇİRGENLİK</a:t>
            </a:r>
            <a:endParaRPr/>
          </a:p>
        </p:txBody>
      </p:sp>
      <p:sp>
        <p:nvSpPr>
          <p:cNvPr id="408" name="Google Shape;408;p5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Manyetik geçirgenlik (μ), malzeme içerisinden manyetik alanın geçişini tanımlayan bir parametredir. Her malzeme bir manyetik geçirgenliğe sahiptir.  Manyetik geçirgenliği yüksek olan malzemelerde daha kolay manyetik alan oluşur.  Boşluğun manyetik geçirgenliği μo ile temsil edilir ve değeri sabittir, μ0 = 4π 10−7 H/m.  Herhangi bir malzemenin geçirgenliği ile havanın geçirgenliğinin oranlanması bağıl geçirgenliği μr verir.</a:t>
            </a:r>
            <a:endParaRPr/>
          </a:p>
        </p:txBody>
      </p:sp>
      <p:pic>
        <p:nvPicPr>
          <p:cNvPr id="409" name="Google Shape;409;p58"/>
          <p:cNvPicPr preferRelativeResize="0"/>
          <p:nvPr/>
        </p:nvPicPr>
        <p:blipFill rotWithShape="1">
          <a:blip r:embed="rId3">
            <a:alphaModFix/>
          </a:blip>
          <a:srcRect b="0" l="0" r="0" t="0"/>
          <a:stretch/>
        </p:blipFill>
        <p:spPr>
          <a:xfrm>
            <a:off x="6563360" y="4150658"/>
            <a:ext cx="1686560" cy="1365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MANYETİK GEÇİRGENLİK</a:t>
            </a:r>
            <a:endParaRPr/>
          </a:p>
        </p:txBody>
      </p:sp>
      <p:sp>
        <p:nvSpPr>
          <p:cNvPr id="415" name="Google Shape;415;p5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Bağıl geçirgenliğin yüksek olması malzemenin manyetik özelliğinin yüksek olduğu anlamına gelir.  Örneğin elektrik makinalarında kullanılan çeliğin bağıl manyetik geçirgenlikleri 2000-6000 arasındadır. Bu nedenle elektrik makinalarında manyetik akı, hava yerine 2000-6000 kat daha geçirgen olan çelik üzerinden geçmektedir.</a:t>
            </a:r>
            <a:endParaRPr/>
          </a:p>
        </p:txBody>
      </p:sp>
      <p:pic>
        <p:nvPicPr>
          <p:cNvPr id="416" name="Google Shape;416;p59"/>
          <p:cNvPicPr preferRelativeResize="0"/>
          <p:nvPr/>
        </p:nvPicPr>
        <p:blipFill rotWithShape="1">
          <a:blip r:embed="rId3">
            <a:alphaModFix/>
          </a:blip>
          <a:srcRect b="0" l="0" r="0" t="0"/>
          <a:stretch/>
        </p:blipFill>
        <p:spPr>
          <a:xfrm>
            <a:off x="4143375" y="3715067"/>
            <a:ext cx="3905250" cy="2943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MANYETİK AKI YOĞUNLUĞU</a:t>
            </a:r>
            <a:endParaRPr/>
          </a:p>
        </p:txBody>
      </p:sp>
      <p:sp>
        <p:nvSpPr>
          <p:cNvPr id="422" name="Google Shape;422;p6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 manyetik akı yoğunluğu Tesla (T), weber/m^2</a:t>
            </a:r>
            <a:endParaRPr/>
          </a:p>
          <a:p>
            <a:pPr indent="-342900" lvl="0" marL="342900" rtl="0" algn="l">
              <a:spcBef>
                <a:spcPts val="1000"/>
              </a:spcBef>
              <a:spcAft>
                <a:spcPts val="0"/>
              </a:spcAft>
              <a:buSzPts val="1600"/>
              <a:buChar char="►"/>
            </a:pPr>
            <a:r>
              <a:rPr lang="tr-TR"/>
              <a:t>H: manyetik alan şiddeti Henri (H)</a:t>
            </a:r>
            <a:endParaRPr/>
          </a:p>
          <a:p>
            <a:pPr indent="-342900" lvl="0" marL="342900" rtl="0" algn="l">
              <a:spcBef>
                <a:spcPts val="1000"/>
              </a:spcBef>
              <a:spcAft>
                <a:spcPts val="0"/>
              </a:spcAft>
              <a:buSzPts val="1600"/>
              <a:buChar char="►"/>
            </a:pPr>
            <a:r>
              <a:rPr lang="tr-TR"/>
              <a:t>µ: manyetik geçirgenlik Wb/Amper metre veya Henry/m</a:t>
            </a:r>
            <a:endParaRPr/>
          </a:p>
          <a:p>
            <a:pPr indent="-342900" lvl="0" marL="342900" rtl="0" algn="l">
              <a:spcBef>
                <a:spcPts val="1000"/>
              </a:spcBef>
              <a:spcAft>
                <a:spcPts val="0"/>
              </a:spcAft>
              <a:buSzPts val="1600"/>
              <a:buChar char="►"/>
            </a:pPr>
            <a:r>
              <a:rPr lang="tr-TR"/>
              <a:t>H alanının geçtiği ve B’nin ölçüldüğü ortamın bir özelliğidir.</a:t>
            </a:r>
            <a:endParaRPr/>
          </a:p>
          <a:p>
            <a:pPr indent="-241300" lvl="0" marL="342900" rtl="0" algn="l">
              <a:spcBef>
                <a:spcPts val="1000"/>
              </a:spcBef>
              <a:spcAft>
                <a:spcPts val="0"/>
              </a:spcAft>
              <a:buSzPts val="1600"/>
              <a:buNone/>
            </a:pPr>
            <a:r>
              <a:t/>
            </a:r>
            <a:endParaRPr/>
          </a:p>
        </p:txBody>
      </p:sp>
      <p:pic>
        <p:nvPicPr>
          <p:cNvPr id="423" name="Google Shape;423;p60"/>
          <p:cNvPicPr preferRelativeResize="0"/>
          <p:nvPr/>
        </p:nvPicPr>
        <p:blipFill rotWithShape="1">
          <a:blip r:embed="rId3">
            <a:alphaModFix/>
          </a:blip>
          <a:srcRect b="0" l="0" r="0" t="0"/>
          <a:stretch/>
        </p:blipFill>
        <p:spPr>
          <a:xfrm>
            <a:off x="1103312" y="4244022"/>
            <a:ext cx="1695450" cy="523875"/>
          </a:xfrm>
          <a:prstGeom prst="rect">
            <a:avLst/>
          </a:prstGeom>
          <a:noFill/>
          <a:ln>
            <a:noFill/>
          </a:ln>
        </p:spPr>
      </p:pic>
      <p:pic>
        <p:nvPicPr>
          <p:cNvPr id="424" name="Google Shape;424;p60"/>
          <p:cNvPicPr preferRelativeResize="0"/>
          <p:nvPr/>
        </p:nvPicPr>
        <p:blipFill rotWithShape="1">
          <a:blip r:embed="rId4">
            <a:alphaModFix/>
          </a:blip>
          <a:srcRect b="0" l="0" r="0" t="0"/>
          <a:stretch/>
        </p:blipFill>
        <p:spPr>
          <a:xfrm>
            <a:off x="3416973" y="3797300"/>
            <a:ext cx="6838950" cy="2209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HİSTERİSİZ</a:t>
            </a:r>
            <a:endParaRPr/>
          </a:p>
        </p:txBody>
      </p:sp>
      <p:sp>
        <p:nvSpPr>
          <p:cNvPr id="430" name="Google Shape;430;p6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Gecikme anlamına gelir.</a:t>
            </a:r>
            <a:endParaRPr/>
          </a:p>
          <a:p>
            <a:pPr indent="-342900" lvl="0" marL="342900" rtl="0" algn="l">
              <a:spcBef>
                <a:spcPts val="1000"/>
              </a:spcBef>
              <a:spcAft>
                <a:spcPts val="0"/>
              </a:spcAft>
              <a:buSzPts val="1600"/>
              <a:buChar char="►"/>
            </a:pPr>
            <a:r>
              <a:rPr lang="tr-TR"/>
              <a:t>Doygunluk noktasından itibaren H alan şiddeti alanın yönü değiştirilerek azaltıldığında B-H eğrisi orijinal çizgisini takip etmez.</a:t>
            </a:r>
            <a:endParaRPr/>
          </a:p>
          <a:p>
            <a:pPr indent="-342900" lvl="0" marL="342900" rtl="0" algn="l">
              <a:spcBef>
                <a:spcPts val="1000"/>
              </a:spcBef>
              <a:spcAft>
                <a:spcPts val="0"/>
              </a:spcAft>
              <a:buSzPts val="1600"/>
              <a:buChar char="►"/>
            </a:pPr>
            <a:r>
              <a:rPr lang="tr-TR"/>
              <a:t>B alanının uygulanan H alanının gerisinde kalması veya daha yavaş değişmesi ile bir histerisiz etkisi oluşur.</a:t>
            </a:r>
            <a:endParaRPr/>
          </a:p>
        </p:txBody>
      </p:sp>
      <p:pic>
        <p:nvPicPr>
          <p:cNvPr id="431" name="Google Shape;431;p61"/>
          <p:cNvPicPr preferRelativeResize="0"/>
          <p:nvPr/>
        </p:nvPicPr>
        <p:blipFill rotWithShape="1">
          <a:blip r:embed="rId3">
            <a:alphaModFix/>
          </a:blip>
          <a:srcRect b="0" l="0" r="0" t="0"/>
          <a:stretch/>
        </p:blipFill>
        <p:spPr>
          <a:xfrm>
            <a:off x="5237797" y="3992879"/>
            <a:ext cx="5191125" cy="28651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HİSTERİZ</a:t>
            </a:r>
            <a:endParaRPr/>
          </a:p>
        </p:txBody>
      </p:sp>
      <p:sp>
        <p:nvSpPr>
          <p:cNvPr id="437" name="Google Shape;437;p6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H alanı sıfırlandığında parçada hala bir miktar mıknatıslanma vardır. </a:t>
            </a:r>
            <a:endParaRPr/>
          </a:p>
          <a:p>
            <a:pPr indent="-342900" lvl="0" marL="342900" rtl="0" algn="l">
              <a:spcBef>
                <a:spcPts val="1000"/>
              </a:spcBef>
              <a:spcAft>
                <a:spcPts val="0"/>
              </a:spcAft>
              <a:buSzPts val="1600"/>
              <a:buChar char="►"/>
            </a:pPr>
            <a:r>
              <a:rPr lang="tr-TR"/>
              <a:t>Buna remanens veya remanens akı yoğunluğu (Br) denir. </a:t>
            </a:r>
            <a:endParaRPr/>
          </a:p>
          <a:p>
            <a:pPr indent="-342900" lvl="0" marL="342900" rtl="0" algn="l">
              <a:spcBef>
                <a:spcPts val="1000"/>
              </a:spcBef>
              <a:spcAft>
                <a:spcPts val="0"/>
              </a:spcAft>
              <a:buSzPts val="1600"/>
              <a:buChar char="►"/>
            </a:pPr>
            <a:r>
              <a:rPr lang="tr-TR"/>
              <a:t>Bir dış manyetik alan (H) olmaksızın malzeme mıknatıslanmış olarak kalır.</a:t>
            </a:r>
            <a:endParaRPr/>
          </a:p>
          <a:p>
            <a:pPr indent="-342900" lvl="0" marL="342900" rtl="0" algn="l">
              <a:spcBef>
                <a:spcPts val="1000"/>
              </a:spcBef>
              <a:spcAft>
                <a:spcPts val="0"/>
              </a:spcAft>
              <a:buSzPts val="1600"/>
              <a:buChar char="►"/>
            </a:pPr>
            <a:r>
              <a:rPr lang="tr-TR"/>
              <a:t>Mıknatıslanma alan ters yönde Hc değerine ulaştığında sıfırlanır. Hc: koersif kuvve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EDDY(GİRDAP)AKIMI KAYIPLARI</a:t>
            </a:r>
            <a:endParaRPr/>
          </a:p>
        </p:txBody>
      </p:sp>
      <p:sp>
        <p:nvSpPr>
          <p:cNvPr id="443" name="Google Shape;443;p6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Nüve içinde değişen manyetik alanlar tarafından üretilir. Faraday kanununa göre; zamanla değişen akı, nüve etrafına sarılı sargılarda bir gerilim endüklediği gibi manyetik bir nüve içersinde de bir gerilim endükler. </a:t>
            </a:r>
            <a:endParaRPr/>
          </a:p>
          <a:p>
            <a:pPr indent="-342900" lvl="0" marL="342900" rtl="0" algn="l">
              <a:spcBef>
                <a:spcPts val="1000"/>
              </a:spcBef>
              <a:spcAft>
                <a:spcPts val="0"/>
              </a:spcAft>
              <a:buSzPts val="1600"/>
              <a:buChar char="►"/>
            </a:pPr>
            <a:r>
              <a:rPr lang="tr-TR"/>
              <a:t>Bu gerilimler nüve içersinde akımın bir halka şeklinde dolaşmasına neden olurlar. Bu olay su akıntısındaki girdaplara da benzetilir ve ismini de oradan almıştır</a:t>
            </a:r>
            <a:endParaRPr/>
          </a:p>
        </p:txBody>
      </p:sp>
      <p:pic>
        <p:nvPicPr>
          <p:cNvPr id="444" name="Google Shape;444;p63"/>
          <p:cNvPicPr preferRelativeResize="0"/>
          <p:nvPr/>
        </p:nvPicPr>
        <p:blipFill rotWithShape="1">
          <a:blip r:embed="rId3">
            <a:alphaModFix/>
          </a:blip>
          <a:srcRect b="0" l="0" r="0" t="0"/>
          <a:stretch/>
        </p:blipFill>
        <p:spPr>
          <a:xfrm>
            <a:off x="1648803" y="4478901"/>
            <a:ext cx="8401050" cy="2365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EDDY(GİRDAP)AKIMI KAYIPLARI</a:t>
            </a:r>
            <a:endParaRPr/>
          </a:p>
        </p:txBody>
      </p:sp>
      <p:sp>
        <p:nvSpPr>
          <p:cNvPr id="450" name="Google Shape;450;p6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Eddy akımları demir nüve gibi rezistif (omik) özelliği olan malzemeler içinden akarlar ve enerji nüve içinde ısı şeklinde harcanır.</a:t>
            </a:r>
            <a:endParaRPr/>
          </a:p>
          <a:p>
            <a:pPr indent="-342900" lvl="0" marL="342900" rtl="0" algn="l">
              <a:spcBef>
                <a:spcPts val="1000"/>
              </a:spcBef>
              <a:spcAft>
                <a:spcPts val="0"/>
              </a:spcAft>
              <a:buSzPts val="1600"/>
              <a:buChar char="►"/>
            </a:pPr>
            <a:r>
              <a:rPr lang="tr-TR"/>
              <a:t>Eddy akımları yüzünden kaybolan enerji miktarı eddy akımlarının nüve içerisinde izledikleri yolların boyutları ile orantılıdır.</a:t>
            </a:r>
            <a:endParaRPr/>
          </a:p>
          <a:p>
            <a:pPr indent="-342900" lvl="0" marL="342900" rtl="0" algn="l">
              <a:spcBef>
                <a:spcPts val="1000"/>
              </a:spcBef>
              <a:spcAft>
                <a:spcPts val="0"/>
              </a:spcAft>
              <a:buSzPts val="1600"/>
              <a:buChar char="►"/>
            </a:pPr>
            <a:r>
              <a:rPr lang="tr-TR"/>
              <a:t>Bu sebepten dolayı değişen akıya maruz kalan ferromanyetik nüvenin bir çok ince levhalardan yapılması ve levhaların bir yüzünün silikon ile yalıtılması artık klasik bir tekniktir.</a:t>
            </a:r>
            <a:endParaRPr/>
          </a:p>
          <a:p>
            <a:pPr indent="-342900" lvl="0" marL="342900" rtl="0" algn="l">
              <a:spcBef>
                <a:spcPts val="1000"/>
              </a:spcBef>
              <a:spcAft>
                <a:spcPts val="0"/>
              </a:spcAft>
              <a:buSzPts val="1600"/>
              <a:buChar char="►"/>
            </a:pPr>
            <a:r>
              <a:rPr lang="tr-TR"/>
              <a:t>Silisli saclardan yapılan nüvede eddy akımları için akım yolları çok kısaltılarak yol direnci artırılır ve böylece eddy akımı ile beraber eddy kayıpları da azaltılır.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456" name="Google Shape;456;p6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Birim hacim başına eddy akımı güç kayıpları: Birim hacim başına nüvenin toplam eddy akımı güç kayıpları:</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tr-TR"/>
              <a:t>t1 sac levha kalınlığı, Ke manyetik malzemenin iletkenliğine bağlı sabit. V manyetik nüvenin hacmidir (m3).</a:t>
            </a:r>
            <a:endParaRPr/>
          </a:p>
        </p:txBody>
      </p:sp>
      <p:pic>
        <p:nvPicPr>
          <p:cNvPr id="457" name="Google Shape;457;p65"/>
          <p:cNvPicPr preferRelativeResize="0"/>
          <p:nvPr/>
        </p:nvPicPr>
        <p:blipFill rotWithShape="1">
          <a:blip r:embed="rId3">
            <a:alphaModFix/>
          </a:blip>
          <a:srcRect b="0" l="0" r="0" t="0"/>
          <a:stretch/>
        </p:blipFill>
        <p:spPr>
          <a:xfrm>
            <a:off x="897123" y="3087765"/>
            <a:ext cx="10191565" cy="8067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FARADAY YASASI</a:t>
            </a:r>
            <a:endParaRPr/>
          </a:p>
        </p:txBody>
      </p:sp>
      <p:sp>
        <p:nvSpPr>
          <p:cNvPr id="463" name="Google Shape;463;p6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Bir devrede indüklenen emk (elektromotor kuvvet), devreden geçen manyetik akının zamana göre değişimi ile doğru orantılıdır.</a:t>
            </a:r>
            <a:endParaRPr/>
          </a:p>
          <a:p>
            <a:pPr indent="-241300" lvl="0" marL="342900" rtl="0" algn="l">
              <a:spcBef>
                <a:spcPts val="1000"/>
              </a:spcBef>
              <a:spcAft>
                <a:spcPts val="0"/>
              </a:spcAft>
              <a:buSzPts val="1600"/>
              <a:buNone/>
            </a:pPr>
            <a:r>
              <a:t/>
            </a:r>
            <a:endParaRPr/>
          </a:p>
        </p:txBody>
      </p:sp>
      <p:pic>
        <p:nvPicPr>
          <p:cNvPr id="464" name="Google Shape;464;p66"/>
          <p:cNvPicPr preferRelativeResize="0"/>
          <p:nvPr/>
        </p:nvPicPr>
        <p:blipFill rotWithShape="1">
          <a:blip r:embed="rId3">
            <a:alphaModFix/>
          </a:blip>
          <a:srcRect b="0" l="0" r="0" t="0"/>
          <a:stretch/>
        </p:blipFill>
        <p:spPr>
          <a:xfrm>
            <a:off x="5961062" y="2837815"/>
            <a:ext cx="1924050" cy="857250"/>
          </a:xfrm>
          <a:prstGeom prst="rect">
            <a:avLst/>
          </a:prstGeom>
          <a:noFill/>
          <a:ln>
            <a:noFill/>
          </a:ln>
        </p:spPr>
      </p:pic>
      <p:pic>
        <p:nvPicPr>
          <p:cNvPr id="465" name="Google Shape;465;p66"/>
          <p:cNvPicPr preferRelativeResize="0"/>
          <p:nvPr/>
        </p:nvPicPr>
        <p:blipFill rotWithShape="1">
          <a:blip r:embed="rId4">
            <a:alphaModFix/>
          </a:blip>
          <a:srcRect b="0" l="0" r="0" t="0"/>
          <a:stretch/>
        </p:blipFill>
        <p:spPr>
          <a:xfrm>
            <a:off x="1534159" y="4150657"/>
            <a:ext cx="3657600" cy="1847850"/>
          </a:xfrm>
          <a:prstGeom prst="rect">
            <a:avLst/>
          </a:prstGeom>
          <a:noFill/>
          <a:ln>
            <a:noFill/>
          </a:ln>
        </p:spPr>
      </p:pic>
      <p:pic>
        <p:nvPicPr>
          <p:cNvPr id="466" name="Google Shape;466;p66"/>
          <p:cNvPicPr preferRelativeResize="0"/>
          <p:nvPr/>
        </p:nvPicPr>
        <p:blipFill rotWithShape="1">
          <a:blip r:embed="rId5">
            <a:alphaModFix/>
          </a:blip>
          <a:srcRect b="0" l="0" r="0" t="0"/>
          <a:stretch/>
        </p:blipFill>
        <p:spPr>
          <a:xfrm>
            <a:off x="5961062" y="4584045"/>
            <a:ext cx="1924050" cy="981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LENZ KANUNU</a:t>
            </a:r>
            <a:endParaRPr/>
          </a:p>
        </p:txBody>
      </p:sp>
      <p:sp>
        <p:nvSpPr>
          <p:cNvPr id="472" name="Google Shape;472;p6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Manyetik akının değişimine bağlı olarak üretilen emk faraday kanunu göre açıklanır. Halka bir iletkenin içindeki indüklenen manyetik akı ise her zaman sabit olmak ister bundan dolayı indüklenen alan her zaman değişime zıt olur.</a:t>
            </a:r>
            <a:endParaRPr/>
          </a:p>
        </p:txBody>
      </p:sp>
      <p:pic>
        <p:nvPicPr>
          <p:cNvPr id="473" name="Google Shape;473;p67"/>
          <p:cNvPicPr preferRelativeResize="0"/>
          <p:nvPr/>
        </p:nvPicPr>
        <p:blipFill rotWithShape="1">
          <a:blip r:embed="rId3">
            <a:alphaModFix/>
          </a:blip>
          <a:srcRect b="0" l="0" r="0" t="0"/>
          <a:stretch/>
        </p:blipFill>
        <p:spPr>
          <a:xfrm>
            <a:off x="1459865" y="3429000"/>
            <a:ext cx="9048750" cy="30190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ÇEKİRDEK VE SARGILAR</a:t>
            </a:r>
            <a:endParaRPr/>
          </a:p>
        </p:txBody>
      </p:sp>
      <p:pic>
        <p:nvPicPr>
          <p:cNvPr id="173" name="Google Shape;173;p23"/>
          <p:cNvPicPr preferRelativeResize="0"/>
          <p:nvPr>
            <p:ph idx="1" type="body"/>
          </p:nvPr>
        </p:nvPicPr>
        <p:blipFill rotWithShape="1">
          <a:blip r:embed="rId3">
            <a:alphaModFix/>
          </a:blip>
          <a:srcRect b="0" l="0" r="0" t="0"/>
          <a:stretch/>
        </p:blipFill>
        <p:spPr>
          <a:xfrm>
            <a:off x="1647826" y="1777048"/>
            <a:ext cx="8403008" cy="439515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BİOT-SAVART KANUNU</a:t>
            </a:r>
            <a:endParaRPr/>
          </a:p>
        </p:txBody>
      </p:sp>
      <p:sp>
        <p:nvSpPr>
          <p:cNvPr id="479" name="Google Shape;479;p6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Manyetik alan içine yerleştirilen bir iletkenden akım geçirildiğinde iletkene dik bir kuvvet etkir. Bu kuvvet iletkeni manyetik alan içinde hareket ettirmeye çalışır.</a:t>
            </a:r>
            <a:endParaRPr/>
          </a:p>
          <a:p>
            <a:pPr indent="-342900" lvl="0" marL="342900" rtl="0" algn="l">
              <a:spcBef>
                <a:spcPts val="1000"/>
              </a:spcBef>
              <a:spcAft>
                <a:spcPts val="0"/>
              </a:spcAft>
              <a:buSzPts val="1600"/>
              <a:buChar char="►"/>
            </a:pPr>
            <a:r>
              <a:rPr lang="tr-TR"/>
              <a:t>Elektrik makinalarında hareketi sağlayan F kuvvetidir. Bu kuvvete elektromanyetik kuvvet veya lorentz kuvveti denir.</a:t>
            </a:r>
            <a:endParaRPr/>
          </a:p>
        </p:txBody>
      </p:sp>
      <p:pic>
        <p:nvPicPr>
          <p:cNvPr id="480" name="Google Shape;480;p68"/>
          <p:cNvPicPr preferRelativeResize="0"/>
          <p:nvPr/>
        </p:nvPicPr>
        <p:blipFill rotWithShape="1">
          <a:blip r:embed="rId3">
            <a:alphaModFix/>
          </a:blip>
          <a:srcRect b="0" l="0" r="0" t="0"/>
          <a:stretch/>
        </p:blipFill>
        <p:spPr>
          <a:xfrm>
            <a:off x="4776482" y="3866718"/>
            <a:ext cx="1600200" cy="447675"/>
          </a:xfrm>
          <a:prstGeom prst="rect">
            <a:avLst/>
          </a:prstGeom>
          <a:noFill/>
          <a:ln>
            <a:noFill/>
          </a:ln>
        </p:spPr>
      </p:pic>
      <p:pic>
        <p:nvPicPr>
          <p:cNvPr id="481" name="Google Shape;481;p68"/>
          <p:cNvPicPr preferRelativeResize="0"/>
          <p:nvPr/>
        </p:nvPicPr>
        <p:blipFill rotWithShape="1">
          <a:blip r:embed="rId4">
            <a:alphaModFix/>
          </a:blip>
          <a:srcRect b="0" l="0" r="0" t="0"/>
          <a:stretch/>
        </p:blipFill>
        <p:spPr>
          <a:xfrm>
            <a:off x="3236911" y="4574165"/>
            <a:ext cx="4486275" cy="1190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AMPER YASASI</a:t>
            </a:r>
            <a:endParaRPr/>
          </a:p>
        </p:txBody>
      </p:sp>
      <p:sp>
        <p:nvSpPr>
          <p:cNvPr id="487" name="Google Shape;487;p6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Kapalı bir kuvvet çizgisi (akı çizgisi) boyunca, alan şiddetlerinin bu çizgi üzerindeki izdüşümlerinin toplamı bu kapalı çizginin tarif ettiği düzlemden dik açı ile geçen amper sarımların toplamına eşittir.</a:t>
            </a:r>
            <a:endParaRPr/>
          </a:p>
        </p:txBody>
      </p:sp>
      <p:pic>
        <p:nvPicPr>
          <p:cNvPr id="488" name="Google Shape;488;p69"/>
          <p:cNvPicPr preferRelativeResize="0"/>
          <p:nvPr/>
        </p:nvPicPr>
        <p:blipFill rotWithShape="1">
          <a:blip r:embed="rId3">
            <a:alphaModFix/>
          </a:blip>
          <a:srcRect b="0" l="0" r="0" t="0"/>
          <a:stretch/>
        </p:blipFill>
        <p:spPr>
          <a:xfrm>
            <a:off x="4623752" y="3162300"/>
            <a:ext cx="2314575" cy="838200"/>
          </a:xfrm>
          <a:prstGeom prst="rect">
            <a:avLst/>
          </a:prstGeom>
          <a:noFill/>
          <a:ln>
            <a:noFill/>
          </a:ln>
        </p:spPr>
      </p:pic>
      <p:pic>
        <p:nvPicPr>
          <p:cNvPr id="489" name="Google Shape;489;p69"/>
          <p:cNvPicPr preferRelativeResize="0"/>
          <p:nvPr/>
        </p:nvPicPr>
        <p:blipFill rotWithShape="1">
          <a:blip r:embed="rId4">
            <a:alphaModFix/>
          </a:blip>
          <a:srcRect b="0" l="0" r="0" t="0"/>
          <a:stretch/>
        </p:blipFill>
        <p:spPr>
          <a:xfrm>
            <a:off x="3631247" y="4468812"/>
            <a:ext cx="4543425" cy="866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SELENOİD DEVRE</a:t>
            </a:r>
            <a:endParaRPr/>
          </a:p>
        </p:txBody>
      </p:sp>
      <p:sp>
        <p:nvSpPr>
          <p:cNvPr id="495" name="Google Shape;495;p7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Bobin (akım makarası veya selenoid) iletken bir telin halka şeklinde çok sayıda bükülmesi ile elde edilir. Eğer iletken telden akım geçirilirse, sistemde oluşan manyetik alan çizgileri şekildeki gibi olur.</a:t>
            </a:r>
            <a:endParaRPr/>
          </a:p>
          <a:p>
            <a:pPr indent="-241300" lvl="0" marL="342900" rtl="0" algn="l">
              <a:spcBef>
                <a:spcPts val="1000"/>
              </a:spcBef>
              <a:spcAft>
                <a:spcPts val="0"/>
              </a:spcAft>
              <a:buSzPts val="1600"/>
              <a:buNone/>
            </a:pPr>
            <a:r>
              <a:t/>
            </a:r>
            <a:endParaRPr/>
          </a:p>
        </p:txBody>
      </p:sp>
      <p:pic>
        <p:nvPicPr>
          <p:cNvPr id="496" name="Google Shape;496;p70"/>
          <p:cNvPicPr preferRelativeResize="0"/>
          <p:nvPr/>
        </p:nvPicPr>
        <p:blipFill rotWithShape="1">
          <a:blip r:embed="rId3">
            <a:alphaModFix/>
          </a:blip>
          <a:srcRect b="0" l="0" r="0" t="0"/>
          <a:stretch/>
        </p:blipFill>
        <p:spPr>
          <a:xfrm>
            <a:off x="4393152" y="3429000"/>
            <a:ext cx="3086100" cy="2428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SELENOİD DEVRE</a:t>
            </a:r>
            <a:endParaRPr/>
          </a:p>
        </p:txBody>
      </p:sp>
      <p:pic>
        <p:nvPicPr>
          <p:cNvPr id="502" name="Google Shape;502;p71"/>
          <p:cNvPicPr preferRelativeResize="0"/>
          <p:nvPr>
            <p:ph idx="1" type="body"/>
          </p:nvPr>
        </p:nvPicPr>
        <p:blipFill rotWithShape="1">
          <a:blip r:embed="rId3">
            <a:alphaModFix/>
          </a:blip>
          <a:srcRect b="0" l="0" r="0" t="0"/>
          <a:stretch/>
        </p:blipFill>
        <p:spPr>
          <a:xfrm>
            <a:off x="1757780" y="1669002"/>
            <a:ext cx="8114190" cy="457939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SORULAR</a:t>
            </a:r>
            <a:endParaRPr/>
          </a:p>
        </p:txBody>
      </p:sp>
      <p:sp>
        <p:nvSpPr>
          <p:cNvPr id="508" name="Google Shape;508;p7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SzPts val="1600"/>
              <a:buFont typeface="Century Gothic"/>
              <a:buAutoNum type="arabicPeriod"/>
            </a:pPr>
            <a:r>
              <a:rPr lang="tr-TR"/>
              <a:t>Her biri 10 cm uzunluğunda ve seri bağlı 30 iletken 10000 gaussluk bir alan içinde alana dik olarak 3000 cm/s’lik hızla hareket etmektedir.</a:t>
            </a:r>
            <a:endParaRPr/>
          </a:p>
          <a:p>
            <a:pPr indent="-457200" lvl="0" marL="457200" rtl="0" algn="l">
              <a:spcBef>
                <a:spcPts val="1000"/>
              </a:spcBef>
              <a:spcAft>
                <a:spcPts val="0"/>
              </a:spcAft>
              <a:buSzPts val="1600"/>
              <a:buFont typeface="Century Gothic"/>
              <a:buAutoNum type="alphaLcParenR"/>
            </a:pPr>
            <a:r>
              <a:rPr lang="tr-TR"/>
              <a:t>Devrede endüklenen emk’yı bulunuz?</a:t>
            </a:r>
            <a:endParaRPr/>
          </a:p>
          <a:p>
            <a:pPr indent="-457200" lvl="0" marL="457200" rtl="0" algn="l">
              <a:spcBef>
                <a:spcPts val="1000"/>
              </a:spcBef>
              <a:spcAft>
                <a:spcPts val="0"/>
              </a:spcAft>
              <a:buSzPts val="1600"/>
              <a:buFont typeface="Century Gothic"/>
              <a:buAutoNum type="alphaLcParenR"/>
            </a:pPr>
            <a:r>
              <a:rPr lang="tr-TR"/>
              <a:t>Devrenin direnci 10 ohm ise geçen akım ve iletkenleri hareketli tutabilmek için gerekli gücü bulunuz?</a:t>
            </a:r>
            <a:endParaRPr/>
          </a:p>
          <a:p>
            <a:pPr indent="-457200" lvl="0" marL="457200" rtl="0" algn="l">
              <a:spcBef>
                <a:spcPts val="1000"/>
              </a:spcBef>
              <a:spcAft>
                <a:spcPts val="0"/>
              </a:spcAft>
              <a:buSzPts val="1600"/>
              <a:buFont typeface="Century Gothic"/>
              <a:buAutoNum type="alphaLcParenR"/>
            </a:pPr>
            <a:r>
              <a:rPr lang="tr-TR"/>
              <a:t>İletkenleri hareketli tutan kuvveti bulunuz?</a:t>
            </a:r>
            <a:endParaRPr/>
          </a:p>
          <a:p>
            <a:pPr indent="0" lvl="0" marL="0" rtl="0" algn="l">
              <a:spcBef>
                <a:spcPts val="1000"/>
              </a:spcBef>
              <a:spcAft>
                <a:spcPts val="0"/>
              </a:spcAft>
              <a:buSzPts val="16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SORULAR</a:t>
            </a:r>
            <a:endParaRPr/>
          </a:p>
        </p:txBody>
      </p:sp>
      <p:sp>
        <p:nvSpPr>
          <p:cNvPr id="514" name="Google Shape;514;p7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SzPts val="1600"/>
              <a:buFont typeface="Century Gothic"/>
              <a:buAutoNum type="arabicPeriod"/>
            </a:pPr>
            <a:r>
              <a:rPr lang="tr-TR"/>
              <a:t>Bir endüvide her biri 14 A taşıyan 120 iletken vardır.İletkenler ortalama akı yoğunluğu 30000 gauss olan ortamdadırlar.Endüvi yarıçapı 15 cm ve moment 30 Nm ise her bir iletkenin boyunu bulunuz?</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SORULAR</a:t>
            </a:r>
            <a:endParaRPr/>
          </a:p>
        </p:txBody>
      </p:sp>
      <p:sp>
        <p:nvSpPr>
          <p:cNvPr id="520" name="Google Shape;520;p7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SzPts val="1600"/>
              <a:buFont typeface="Century Gothic"/>
              <a:buAutoNum type="arabicPeriod"/>
            </a:pPr>
            <a:r>
              <a:rPr lang="tr-TR"/>
              <a:t>Dökme demirden yapılmış bir halkanın ortalama yarı çapı 14 cm,kesiti 4 cm^2’dir.Bobindeki sarım sayısı 500’dür.</a:t>
            </a:r>
            <a:endParaRPr/>
          </a:p>
          <a:p>
            <a:pPr indent="0" lvl="0" marL="0" rtl="0" algn="l">
              <a:spcBef>
                <a:spcPts val="1000"/>
              </a:spcBef>
              <a:spcAft>
                <a:spcPts val="0"/>
              </a:spcAft>
              <a:buSzPts val="1600"/>
              <a:buNone/>
            </a:pPr>
            <a:r>
              <a:t/>
            </a:r>
            <a:endParaRPr/>
          </a:p>
          <a:p>
            <a:pPr indent="-457200" lvl="0" marL="457200" rtl="0" algn="l">
              <a:spcBef>
                <a:spcPts val="1000"/>
              </a:spcBef>
              <a:spcAft>
                <a:spcPts val="0"/>
              </a:spcAft>
              <a:buSzPts val="1600"/>
              <a:buFont typeface="Century Gothic"/>
              <a:buAutoNum type="alphaLcParenR"/>
            </a:pPr>
            <a:r>
              <a:rPr lang="tr-TR"/>
              <a:t>1A</a:t>
            </a:r>
            <a:endParaRPr/>
          </a:p>
          <a:p>
            <a:pPr indent="-457200" lvl="0" marL="457200" rtl="0" algn="l">
              <a:spcBef>
                <a:spcPts val="1000"/>
              </a:spcBef>
              <a:spcAft>
                <a:spcPts val="0"/>
              </a:spcAft>
              <a:buSzPts val="1600"/>
              <a:buFont typeface="Century Gothic"/>
              <a:buAutoNum type="alphaLcParenR"/>
            </a:pPr>
            <a:r>
              <a:rPr lang="tr-TR"/>
              <a:t>2A</a:t>
            </a:r>
            <a:endParaRPr/>
          </a:p>
          <a:p>
            <a:pPr indent="-457200" lvl="0" marL="457200" rtl="0" algn="l">
              <a:spcBef>
                <a:spcPts val="1000"/>
              </a:spcBef>
              <a:spcAft>
                <a:spcPts val="0"/>
              </a:spcAft>
              <a:buSzPts val="1600"/>
              <a:buFont typeface="Century Gothic"/>
              <a:buAutoNum type="alphaLcParenR"/>
            </a:pPr>
            <a:r>
              <a:rPr lang="tr-TR"/>
              <a:t>4A geçtiğinde manyetik akıyı bulunuz?</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SORULAR</a:t>
            </a:r>
            <a:endParaRPr/>
          </a:p>
        </p:txBody>
      </p:sp>
      <p:sp>
        <p:nvSpPr>
          <p:cNvPr id="526" name="Google Shape;526;p7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SzPts val="1600"/>
              <a:buFont typeface="Century Gothic"/>
              <a:buAutoNum type="arabicPeriod"/>
            </a:pPr>
            <a:r>
              <a:rPr lang="tr-TR"/>
              <a:t>Manyetik olmayan dairesel bir çekirdeğin ortalama yarıçapı 12 cm ve enine kesiti 5 cm^2’dir.Üzerime üniform olarak 200 sarım sarılmıştır.</a:t>
            </a:r>
            <a:endParaRPr/>
          </a:p>
          <a:p>
            <a:pPr indent="-355600" lvl="0" marL="457200" rtl="0" algn="l">
              <a:spcBef>
                <a:spcPts val="1000"/>
              </a:spcBef>
              <a:spcAft>
                <a:spcPts val="0"/>
              </a:spcAft>
              <a:buSzPts val="1600"/>
              <a:buFont typeface="Century Gothic"/>
              <a:buNone/>
            </a:pPr>
            <a:r>
              <a:t/>
            </a:r>
            <a:endParaRPr/>
          </a:p>
          <a:p>
            <a:pPr indent="-457200" lvl="0" marL="457200" rtl="0" algn="l">
              <a:spcBef>
                <a:spcPts val="1000"/>
              </a:spcBef>
              <a:spcAft>
                <a:spcPts val="0"/>
              </a:spcAft>
              <a:buSzPts val="1600"/>
              <a:buFont typeface="Century Gothic"/>
              <a:buAutoNum type="alphaLcParenR"/>
            </a:pPr>
            <a:r>
              <a:rPr lang="tr-TR"/>
              <a:t>4A’lik uyarma akımı ile çekirdekte oluşacal toplam ø?</a:t>
            </a:r>
            <a:endParaRPr/>
          </a:p>
          <a:p>
            <a:pPr indent="-457200" lvl="0" marL="457200" rtl="0" algn="l">
              <a:spcBef>
                <a:spcPts val="1000"/>
              </a:spcBef>
              <a:spcAft>
                <a:spcPts val="0"/>
              </a:spcAft>
              <a:buSzPts val="1600"/>
              <a:buFont typeface="Century Gothic"/>
              <a:buAutoNum type="alphaLcParenR"/>
            </a:pPr>
            <a:r>
              <a:rPr lang="tr-TR"/>
              <a:t>Relüktans?</a:t>
            </a:r>
            <a:endParaRPr/>
          </a:p>
          <a:p>
            <a:pPr indent="-355600" lvl="0" marL="457200" rtl="0" algn="l">
              <a:spcBef>
                <a:spcPts val="1000"/>
              </a:spcBef>
              <a:spcAft>
                <a:spcPts val="0"/>
              </a:spcAft>
              <a:buSzPts val="1600"/>
              <a:buFont typeface="Century Gothic"/>
              <a:buNone/>
            </a:pPr>
            <a:r>
              <a:t/>
            </a:r>
            <a:endParaRPr/>
          </a:p>
          <a:p>
            <a:pPr indent="-355600" lvl="0" marL="457200" rtl="0" algn="l">
              <a:spcBef>
                <a:spcPts val="1000"/>
              </a:spcBef>
              <a:spcAft>
                <a:spcPts val="0"/>
              </a:spcAft>
              <a:buSzPts val="1600"/>
              <a:buFont typeface="Century Gothic"/>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SORULAR</a:t>
            </a:r>
            <a:endParaRPr/>
          </a:p>
        </p:txBody>
      </p:sp>
      <p:sp>
        <p:nvSpPr>
          <p:cNvPr id="532" name="Google Shape;532;p7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SzPts val="1600"/>
              <a:buFont typeface="Century Gothic"/>
              <a:buAutoNum type="arabicPeriod"/>
            </a:pPr>
            <a:r>
              <a:rPr lang="tr-TR"/>
              <a:t>Sarım sayısı 250 olan malzeme silikonlu çeliğin iç yarı çapı 20 cm dış yarı çapı ise 25 cm’dir.Dairesel kesit i=2.5 A olduğuna göre;</a:t>
            </a:r>
            <a:endParaRPr/>
          </a:p>
          <a:p>
            <a:pPr indent="-457200" lvl="0" marL="457200" rtl="0" algn="l">
              <a:spcBef>
                <a:spcPts val="1000"/>
              </a:spcBef>
              <a:spcAft>
                <a:spcPts val="0"/>
              </a:spcAft>
              <a:buSzPts val="1600"/>
              <a:buFont typeface="Century Gothic"/>
              <a:buAutoNum type="alphaLcParenR"/>
            </a:pPr>
            <a:r>
              <a:rPr lang="tr-TR"/>
              <a:t>Manyetik akı yoğunluğunu bulunuz?</a:t>
            </a:r>
            <a:endParaRPr/>
          </a:p>
          <a:p>
            <a:pPr indent="-457200" lvl="0" marL="457200" rtl="0" algn="l">
              <a:spcBef>
                <a:spcPts val="1000"/>
              </a:spcBef>
              <a:spcAft>
                <a:spcPts val="0"/>
              </a:spcAft>
              <a:buSzPts val="1600"/>
              <a:buFont typeface="Century Gothic"/>
              <a:buAutoNum type="alphaLcParenR"/>
            </a:pPr>
            <a:r>
              <a:rPr lang="tr-TR"/>
              <a:t>Bobinin endüktans değerini bulunuz?</a:t>
            </a:r>
            <a:endParaRPr/>
          </a:p>
          <a:p>
            <a:pPr indent="-355600" lvl="0" marL="457200" rtl="0" algn="l">
              <a:spcBef>
                <a:spcPts val="1000"/>
              </a:spcBef>
              <a:spcAft>
                <a:spcPts val="0"/>
              </a:spcAft>
              <a:buSzPts val="1600"/>
              <a:buFont typeface="Century Gothic"/>
              <a:buNone/>
            </a:pPr>
            <a:r>
              <a:t/>
            </a:r>
            <a:endParaRPr/>
          </a:p>
          <a:p>
            <a:pPr indent="-355600" lvl="0" marL="457200" rtl="0" algn="l">
              <a:spcBef>
                <a:spcPts val="1000"/>
              </a:spcBef>
              <a:spcAft>
                <a:spcPts val="0"/>
              </a:spcAft>
              <a:buSzPts val="1600"/>
              <a:buFont typeface="Century Gothic"/>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CEVAPLAR</a:t>
            </a:r>
            <a:endParaRPr/>
          </a:p>
        </p:txBody>
      </p:sp>
      <p:sp>
        <p:nvSpPr>
          <p:cNvPr id="538" name="Google Shape;538;p7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SzPts val="1600"/>
              <a:buNone/>
            </a:pPr>
            <a:r>
              <a:t/>
            </a:r>
            <a:endParaRPr/>
          </a:p>
        </p:txBody>
      </p:sp>
      <p:pic>
        <p:nvPicPr>
          <p:cNvPr id="539" name="Google Shape;539;p77"/>
          <p:cNvPicPr preferRelativeResize="0"/>
          <p:nvPr/>
        </p:nvPicPr>
        <p:blipFill rotWithShape="1">
          <a:blip r:embed="rId3">
            <a:alphaModFix/>
          </a:blip>
          <a:srcRect b="0" l="0" r="0" t="0"/>
          <a:stretch/>
        </p:blipFill>
        <p:spPr>
          <a:xfrm>
            <a:off x="1103312" y="2052918"/>
            <a:ext cx="8946541" cy="41954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ÇEKİRDEK VE SARGILAR</a:t>
            </a:r>
            <a:endParaRPr/>
          </a:p>
        </p:txBody>
      </p:sp>
      <p:pic>
        <p:nvPicPr>
          <p:cNvPr id="179" name="Google Shape;179;p24"/>
          <p:cNvPicPr preferRelativeResize="0"/>
          <p:nvPr>
            <p:ph idx="1" type="body"/>
          </p:nvPr>
        </p:nvPicPr>
        <p:blipFill rotWithShape="1">
          <a:blip r:embed="rId3">
            <a:alphaModFix/>
          </a:blip>
          <a:srcRect b="0" l="0" r="0" t="0"/>
          <a:stretch/>
        </p:blipFill>
        <p:spPr>
          <a:xfrm>
            <a:off x="1533525" y="1609725"/>
            <a:ext cx="8610600" cy="4638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CEVAPLAR</a:t>
            </a:r>
            <a:endParaRPr/>
          </a:p>
        </p:txBody>
      </p:sp>
      <p:sp>
        <p:nvSpPr>
          <p:cNvPr id="545" name="Google Shape;545;p7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SzPts val="1600"/>
              <a:buNone/>
            </a:pPr>
            <a:r>
              <a:t/>
            </a:r>
            <a:endParaRPr/>
          </a:p>
        </p:txBody>
      </p:sp>
      <p:pic>
        <p:nvPicPr>
          <p:cNvPr id="546" name="Google Shape;546;p78"/>
          <p:cNvPicPr preferRelativeResize="0"/>
          <p:nvPr/>
        </p:nvPicPr>
        <p:blipFill rotWithShape="1">
          <a:blip r:embed="rId3">
            <a:alphaModFix/>
          </a:blip>
          <a:srcRect b="0" l="0" r="0" t="0"/>
          <a:stretch/>
        </p:blipFill>
        <p:spPr>
          <a:xfrm>
            <a:off x="1029810" y="1913686"/>
            <a:ext cx="9020043" cy="433471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CEVAPLAR</a:t>
            </a:r>
            <a:endParaRPr/>
          </a:p>
        </p:txBody>
      </p:sp>
      <p:sp>
        <p:nvSpPr>
          <p:cNvPr id="552" name="Google Shape;552;p7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SzPts val="1600"/>
              <a:buNone/>
            </a:pPr>
            <a:r>
              <a:t/>
            </a:r>
            <a:endParaRPr/>
          </a:p>
        </p:txBody>
      </p:sp>
      <p:pic>
        <p:nvPicPr>
          <p:cNvPr id="553" name="Google Shape;553;p79"/>
          <p:cNvPicPr preferRelativeResize="0"/>
          <p:nvPr/>
        </p:nvPicPr>
        <p:blipFill rotWithShape="1">
          <a:blip r:embed="rId3">
            <a:alphaModFix/>
          </a:blip>
          <a:srcRect b="0" l="0" r="0" t="0"/>
          <a:stretch/>
        </p:blipFill>
        <p:spPr>
          <a:xfrm>
            <a:off x="1003177" y="2030301"/>
            <a:ext cx="9188388" cy="461019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CEVAPLAR</a:t>
            </a:r>
            <a:endParaRPr/>
          </a:p>
        </p:txBody>
      </p:sp>
      <p:sp>
        <p:nvSpPr>
          <p:cNvPr id="559" name="Google Shape;559;p8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SzPts val="1600"/>
              <a:buNone/>
            </a:pPr>
            <a:r>
              <a:t/>
            </a:r>
            <a:endParaRPr/>
          </a:p>
        </p:txBody>
      </p:sp>
      <p:pic>
        <p:nvPicPr>
          <p:cNvPr id="560" name="Google Shape;560;p80"/>
          <p:cNvPicPr preferRelativeResize="0"/>
          <p:nvPr/>
        </p:nvPicPr>
        <p:blipFill rotWithShape="1">
          <a:blip r:embed="rId3">
            <a:alphaModFix/>
          </a:blip>
          <a:srcRect b="0" l="0" r="0" t="0"/>
          <a:stretch/>
        </p:blipFill>
        <p:spPr>
          <a:xfrm>
            <a:off x="1103312" y="2052918"/>
            <a:ext cx="8946540" cy="419548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CEVAPLAR</a:t>
            </a:r>
            <a:endParaRPr/>
          </a:p>
        </p:txBody>
      </p:sp>
      <p:pic>
        <p:nvPicPr>
          <p:cNvPr id="566" name="Google Shape;566;p81"/>
          <p:cNvPicPr preferRelativeResize="0"/>
          <p:nvPr>
            <p:ph idx="1" type="body"/>
          </p:nvPr>
        </p:nvPicPr>
        <p:blipFill rotWithShape="1">
          <a:blip r:embed="rId3">
            <a:alphaModFix/>
          </a:blip>
          <a:srcRect b="0" l="0" r="0" t="0"/>
          <a:stretch/>
        </p:blipFill>
        <p:spPr>
          <a:xfrm>
            <a:off x="1677880" y="2052637"/>
            <a:ext cx="7776837" cy="448132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KAYNAKÇA</a:t>
            </a:r>
            <a:endParaRPr/>
          </a:p>
        </p:txBody>
      </p:sp>
      <p:sp>
        <p:nvSpPr>
          <p:cNvPr id="572" name="Google Shape;572;p8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Prof.Dr.Güngör BAL,’’Doğru Akım Makinaları ve Sürücüleri’’,Seçkin Kitapevi,Ankara 2008</a:t>
            </a:r>
            <a:endParaRPr/>
          </a:p>
          <a:p>
            <a:pPr indent="-342900" lvl="0" marL="342900" rtl="0" algn="l">
              <a:spcBef>
                <a:spcPts val="1000"/>
              </a:spcBef>
              <a:spcAft>
                <a:spcPts val="0"/>
              </a:spcAft>
              <a:buSzPts val="1600"/>
              <a:buChar char="►"/>
            </a:pPr>
            <a:r>
              <a:rPr lang="tr-TR"/>
              <a:t>Prof.Dr.Güngör BAL,’’Transformatörler’’,Seçkin Yayıncılık,2012</a:t>
            </a:r>
            <a:endParaRPr/>
          </a:p>
          <a:p>
            <a:pPr indent="-342900" lvl="0" marL="342900" rtl="0" algn="l">
              <a:spcBef>
                <a:spcPts val="1000"/>
              </a:spcBef>
              <a:spcAft>
                <a:spcPts val="0"/>
              </a:spcAft>
              <a:buSzPts val="1600"/>
              <a:buChar char="►"/>
            </a:pPr>
            <a:r>
              <a:rPr lang="tr-TR"/>
              <a:t>Stephen J. Chapman,’’Elektrik Makinalarının Temelleri’’,Çağlayan Kitapevi,2007,Çeviren:Prof.Dr.Erhan AKIN,Yrd.Doç.DrçAhmet ORHAN</a:t>
            </a:r>
            <a:endParaRPr/>
          </a:p>
          <a:p>
            <a:pPr indent="-342900" lvl="0" marL="342900" rtl="0" algn="l">
              <a:spcBef>
                <a:spcPts val="1000"/>
              </a:spcBef>
              <a:spcAft>
                <a:spcPts val="0"/>
              </a:spcAft>
              <a:buSzPts val="1600"/>
              <a:buChar char="►"/>
            </a:pPr>
            <a:r>
              <a:rPr lang="tr-TR"/>
              <a:t>Harran Üniversitesi,Mühendislik Fakültesi,Elektrik Makinaları Dersi,Açık Ders Notları</a:t>
            </a:r>
            <a:endParaRPr/>
          </a:p>
          <a:p>
            <a:pPr indent="-342900" lvl="0" marL="342900" rtl="0" algn="l">
              <a:spcBef>
                <a:spcPts val="1000"/>
              </a:spcBef>
              <a:spcAft>
                <a:spcPts val="0"/>
              </a:spcAft>
              <a:buSzPts val="1600"/>
              <a:buChar char="►"/>
            </a:pPr>
            <a:r>
              <a:rPr lang="tr-TR"/>
              <a:t>Sakarya Üniversitesi,Mühendislik Fakültesi</a:t>
            </a:r>
            <a:endParaRPr/>
          </a:p>
          <a:p>
            <a:pPr indent="-342900" lvl="0" marL="342900" rtl="0" algn="l">
              <a:spcBef>
                <a:spcPts val="1000"/>
              </a:spcBef>
              <a:spcAft>
                <a:spcPts val="0"/>
              </a:spcAft>
              <a:buSzPts val="1600"/>
              <a:buChar char="►"/>
            </a:pPr>
            <a:r>
              <a:rPr lang="tr-TR"/>
              <a:t>Kırıkkale Üniversitesi,Dr.Öğr.Üyesi Engin Hüner,Elektrik Makinaları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TRANSFORMATÖR ÇEŞİTLERİ</a:t>
            </a:r>
            <a:endParaRPr/>
          </a:p>
        </p:txBody>
      </p:sp>
      <p:sp>
        <p:nvSpPr>
          <p:cNvPr id="185" name="Google Shape;185;p2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İletim transformatörleri</a:t>
            </a:r>
            <a:endParaRPr/>
          </a:p>
          <a:p>
            <a:pPr indent="-342900" lvl="0" marL="342900" rtl="0" algn="l">
              <a:spcBef>
                <a:spcPts val="1000"/>
              </a:spcBef>
              <a:spcAft>
                <a:spcPts val="0"/>
              </a:spcAft>
              <a:buSzPts val="1600"/>
              <a:buChar char="►"/>
            </a:pPr>
            <a:r>
              <a:rPr lang="tr-TR"/>
              <a:t>Ara istasyon transformatörleri</a:t>
            </a:r>
            <a:endParaRPr/>
          </a:p>
          <a:p>
            <a:pPr indent="-342900" lvl="0" marL="342900" rtl="0" algn="l">
              <a:spcBef>
                <a:spcPts val="1000"/>
              </a:spcBef>
              <a:spcAft>
                <a:spcPts val="0"/>
              </a:spcAft>
              <a:buSzPts val="1600"/>
              <a:buChar char="►"/>
            </a:pPr>
            <a:r>
              <a:rPr lang="tr-TR"/>
              <a:t>Dağıtım transformatörleri</a:t>
            </a:r>
            <a:endParaRPr/>
          </a:p>
          <a:p>
            <a:pPr indent="-342900" lvl="0" marL="342900" rtl="0" algn="l">
              <a:spcBef>
                <a:spcPts val="1000"/>
              </a:spcBef>
              <a:spcAft>
                <a:spcPts val="0"/>
              </a:spcAft>
              <a:buSzPts val="1600"/>
              <a:buChar char="►"/>
            </a:pPr>
            <a:r>
              <a:rPr lang="tr-TR"/>
              <a:t>Güç transformatörleri</a:t>
            </a:r>
            <a:endParaRPr/>
          </a:p>
          <a:p>
            <a:pPr indent="-342900" lvl="0" marL="342900" rtl="0" algn="l">
              <a:spcBef>
                <a:spcPts val="1000"/>
              </a:spcBef>
              <a:spcAft>
                <a:spcPts val="0"/>
              </a:spcAft>
              <a:buSzPts val="1600"/>
              <a:buChar char="►"/>
            </a:pPr>
            <a:r>
              <a:rPr lang="tr-TR"/>
              <a:t>Ototransformatörler</a:t>
            </a:r>
            <a:endParaRPr/>
          </a:p>
          <a:p>
            <a:pPr indent="-342900" lvl="0" marL="342900" rtl="0" algn="l">
              <a:spcBef>
                <a:spcPts val="1000"/>
              </a:spcBef>
              <a:spcAft>
                <a:spcPts val="0"/>
              </a:spcAft>
              <a:buSzPts val="1600"/>
              <a:buChar char="►"/>
            </a:pPr>
            <a:r>
              <a:rPr lang="tr-TR"/>
              <a:t>Yalıtım transformatörleri</a:t>
            </a:r>
            <a:endParaRPr/>
          </a:p>
          <a:p>
            <a:pPr indent="-342900" lvl="0" marL="342900" rtl="0" algn="l">
              <a:spcBef>
                <a:spcPts val="1000"/>
              </a:spcBef>
              <a:spcAft>
                <a:spcPts val="0"/>
              </a:spcAft>
              <a:buSzPts val="1600"/>
              <a:buChar char="►"/>
            </a:pPr>
            <a:r>
              <a:rPr lang="tr-TR"/>
              <a:t>Kontrol transformatörleri</a:t>
            </a:r>
            <a:endParaRPr/>
          </a:p>
          <a:p>
            <a:pPr indent="-342900" lvl="0" marL="342900" rtl="0" algn="l">
              <a:spcBef>
                <a:spcPts val="1000"/>
              </a:spcBef>
              <a:spcAft>
                <a:spcPts val="0"/>
              </a:spcAft>
              <a:buSzPts val="1600"/>
              <a:buChar char="►"/>
            </a:pPr>
            <a:r>
              <a:rPr lang="tr-TR"/>
              <a:t>Ölçü transformatörleri</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TRANSFORMATÖR ÇEŞİTLERİ</a:t>
            </a:r>
            <a:endParaRPr/>
          </a:p>
        </p:txBody>
      </p:sp>
      <p:sp>
        <p:nvSpPr>
          <p:cNvPr id="191" name="Google Shape;191;p2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İletim transformatörleri: Büyük güçlüdürler (MVA) ve çok yüksek gerilimin uzaklara iletilmesinde gerilim yükseltici olarak kullanırlar</a:t>
            </a:r>
            <a:endParaRPr/>
          </a:p>
          <a:p>
            <a:pPr indent="-342900" lvl="0" marL="342900" rtl="0" algn="l">
              <a:spcBef>
                <a:spcPts val="1000"/>
              </a:spcBef>
              <a:spcAft>
                <a:spcPts val="0"/>
              </a:spcAft>
              <a:buSzPts val="1600"/>
              <a:buChar char="►"/>
            </a:pPr>
            <a:r>
              <a:rPr lang="tr-TR"/>
              <a:t>Ara istasyon transformatörleri: Gerilimi orta seviyelere düşürmek için kullanılırlar.</a:t>
            </a:r>
            <a:endParaRPr/>
          </a:p>
          <a:p>
            <a:pPr indent="-342900" lvl="0" marL="342900" rtl="0" algn="l">
              <a:spcBef>
                <a:spcPts val="1000"/>
              </a:spcBef>
              <a:spcAft>
                <a:spcPts val="0"/>
              </a:spcAft>
              <a:buSzPts val="1600"/>
              <a:buChar char="►"/>
            </a:pPr>
            <a:r>
              <a:rPr lang="tr-TR"/>
              <a:t>Dağıtım transformatörleri: Orta seviyelerdeki gerilimleri daha alt orta seviyelere düşürmek için kullanırlar ve büyük güçlü transformatörlerdir.</a:t>
            </a:r>
            <a:endParaRPr/>
          </a:p>
          <a:p>
            <a:pPr indent="-342900" lvl="0" marL="342900" rtl="0" algn="l">
              <a:spcBef>
                <a:spcPts val="1000"/>
              </a:spcBef>
              <a:spcAft>
                <a:spcPts val="0"/>
              </a:spcAft>
              <a:buSzPts val="1600"/>
              <a:buChar char="►"/>
            </a:pPr>
            <a:r>
              <a:rPr lang="tr-TR"/>
              <a:t>Güç (kaynak) transformatörleri: Elektronik devrelerde kullanılır ve çok farklı tipleri,uygulamaları vardır.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TEK FAZLI TRANSFORMATÖRLER</a:t>
            </a:r>
            <a:endParaRPr/>
          </a:p>
        </p:txBody>
      </p:sp>
      <p:sp>
        <p:nvSpPr>
          <p:cNvPr id="197" name="Google Shape;197;p2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tr-TR"/>
              <a:t>Transformatörlerin gerçek özellik ve davranışlarını daha kolay anlamak için ilk aşamada ideal transformatörler üzerinde durulacaktır.</a:t>
            </a:r>
            <a:endParaRPr/>
          </a:p>
          <a:p>
            <a:pPr indent="-342900" lvl="0" marL="342900" rtl="0" algn="l">
              <a:spcBef>
                <a:spcPts val="1000"/>
              </a:spcBef>
              <a:spcAft>
                <a:spcPts val="0"/>
              </a:spcAft>
              <a:buSzPts val="1600"/>
              <a:buChar char="►"/>
            </a:pPr>
            <a:r>
              <a:rPr lang="tr-TR"/>
              <a:t>İdeal transformatör durumunda modelleme ve analiz çalışmaları oldukça kolaydır.Daha sonra gerçek transformatörin modeli,yaklaşık eşdeğer devreleri,performans kriterleri olan gerilim regülasyonu ve verim,eşdeğer devre parametrelerinin tespiti,bir fazlı transformatörlerin birbiriyle bağlantı şekilleri ve üç sargılı transformatörler üzerinde durulacaktır.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yon">
  <a:themeElements>
    <a:clrScheme name="İy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